
<file path=[Content_Types].xml><?xml version="1.0" encoding="utf-8"?>
<Types xmlns="http://schemas.openxmlformats.org/package/2006/content-types">
  <Default Extension="bmp" ContentType="image/bmp"/>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sldIdLst>
    <p:sldId id="256" r:id="rId2"/>
    <p:sldId id="257" r:id="rId3"/>
    <p:sldId id="260" r:id="rId4"/>
    <p:sldId id="259" r:id="rId5"/>
    <p:sldId id="261" r:id="rId6"/>
    <p:sldId id="262" r:id="rId7"/>
    <p:sldId id="263" r:id="rId8"/>
    <p:sldId id="272" r:id="rId9"/>
    <p:sldId id="265" r:id="rId10"/>
    <p:sldId id="273" r:id="rId11"/>
    <p:sldId id="266" r:id="rId12"/>
    <p:sldId id="269" r:id="rId13"/>
    <p:sldId id="268" r:id="rId14"/>
    <p:sldId id="267" r:id="rId15"/>
    <p:sldId id="270" r:id="rId16"/>
    <p:sldId id="271" r:id="rId1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407" autoAdjust="0"/>
  </p:normalViewPr>
  <p:slideViewPr>
    <p:cSldViewPr snapToGrid="0">
      <p:cViewPr>
        <p:scale>
          <a:sx n="87" d="100"/>
          <a:sy n="87" d="100"/>
        </p:scale>
        <p:origin x="528" y="-28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03FCE02C-6EC6-4E09-BC2C-9FDED4DE236E}" type="datetimeFigureOut">
              <a:rPr lang="en-US" dirty="0"/>
              <a:t>9/15/2026</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4D8F36E1-9596-4E98-8786-4A17C5D29C65}" type="datetimeFigureOut">
              <a:rPr lang="en-US" dirty="0"/>
              <a:pPr/>
              <a:t>9/15/2026</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EE4D1A55-63BC-4BA2-9538-7DDEADA10621}" type="datetimeFigureOut">
              <a:rPr lang="en-US" dirty="0"/>
              <a:t>9/15/2026</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66D01ABB-8821-4BF5-97A9-E1A66ACAEAA9}" type="datetimeFigureOut">
              <a:rPr lang="en-US" dirty="0"/>
              <a:pPr/>
              <a:t>9/15/2026</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20C37B1C-D4A1-4A4F-A470-80868146AFC5}" type="datetimeFigureOut">
              <a:rPr lang="en-US" dirty="0"/>
              <a:pPr/>
              <a:t>9/15/2026</a:t>
            </a:fld>
            <a:endParaRPr lang="en-US" dirty="0"/>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6D31D1B9-F39E-471E-80A9-595CAA5664AD}" type="datetimeFigureOut">
              <a:rPr lang="en-US" dirty="0"/>
              <a:pPr/>
              <a:t>9/15/2026</a:t>
            </a:fld>
            <a:endParaRPr lang="en-US" dirty="0"/>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33FCEABC-E2B9-4606-A74F-CB06AF596887}" type="datetimeFigureOut">
              <a:rPr lang="en-US" dirty="0"/>
              <a:pPr/>
              <a:t>9/15/2026</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FA8850A0-01A3-4F4E-AA52-F716A9BFD4EB}" type="datetimeFigureOut">
              <a:rPr lang="en-US" dirty="0"/>
              <a:pPr/>
              <a:t>9/15/2026</a:t>
            </a:fld>
            <a:endParaRPr lang="en-US" dirty="0"/>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4FAB73BC-B049-4115-A692-8D63A059BFB8}" type="slidenum">
              <a:rPr lang="en-US" dirty="0"/>
              <a:pPr/>
              <a:t>‹#›</a:t>
            </a:fld>
            <a:endParaRPr lang="en-US" dirty="0"/>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E5811CCA-BB49-46C7-A0E2-F42339750F9A}" type="datetimeFigureOut">
              <a:rPr lang="en-US" dirty="0"/>
              <a:t>9/15/2026</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FB075A7A-4A9A-410F-B848-AB998ACC9419}" type="datetimeFigureOut">
              <a:rPr lang="en-US" dirty="0"/>
              <a:pPr/>
              <a:t>9/15/2026</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AA5F3E88-2D66-4D17-B0FA-EA13CB20B2FF}" type="datetimeFigureOut">
              <a:rPr lang="en-US" dirty="0"/>
              <a:pPr/>
              <a:t>9/15/2026</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17205CAA-4E5A-4223-BD55-C5D2841AC9EF}" type="datetimeFigureOut">
              <a:rPr lang="en-US" dirty="0"/>
              <a:t>9/15/2026</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884B3-2725-4D1B-BDAE-A8232C3925A2}"/>
              </a:ext>
            </a:extLst>
          </p:cNvPr>
          <p:cNvSpPr>
            <a:spLocks noGrp="1"/>
          </p:cNvSpPr>
          <p:nvPr>
            <p:ph type="ctrTitle"/>
          </p:nvPr>
        </p:nvSpPr>
        <p:spPr/>
        <p:txBody>
          <a:bodyPr/>
          <a:lstStyle/>
          <a:p>
            <a:r>
              <a:rPr lang="en-GB" dirty="0"/>
              <a:t>Welcome talk</a:t>
            </a:r>
          </a:p>
        </p:txBody>
      </p:sp>
      <p:sp>
        <p:nvSpPr>
          <p:cNvPr id="3" name="Subtitle 2">
            <a:extLst>
              <a:ext uri="{FF2B5EF4-FFF2-40B4-BE49-F238E27FC236}">
                <a16:creationId xmlns:a16="http://schemas.microsoft.com/office/drawing/2014/main" id="{1B05CDA2-EBE7-4A29-BC2B-DF34FD7A338D}"/>
              </a:ext>
            </a:extLst>
          </p:cNvPr>
          <p:cNvSpPr>
            <a:spLocks noGrp="1"/>
          </p:cNvSpPr>
          <p:nvPr>
            <p:ph type="subTitle" idx="1"/>
          </p:nvPr>
        </p:nvSpPr>
        <p:spPr/>
        <p:txBody>
          <a:bodyPr/>
          <a:lstStyle/>
          <a:p>
            <a:r>
              <a:rPr lang="en-GB" dirty="0"/>
              <a:t>Year 3 2025-2026</a:t>
            </a:r>
          </a:p>
        </p:txBody>
      </p:sp>
    </p:spTree>
    <p:extLst>
      <p:ext uri="{BB962C8B-B14F-4D97-AF65-F5344CB8AC3E}">
        <p14:creationId xmlns:p14="http://schemas.microsoft.com/office/powerpoint/2010/main" val="2215988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93B54-9D71-4DFE-A6A3-E2950EDBB302}"/>
              </a:ext>
            </a:extLst>
          </p:cNvPr>
          <p:cNvSpPr>
            <a:spLocks noGrp="1"/>
          </p:cNvSpPr>
          <p:nvPr>
            <p:ph type="title"/>
          </p:nvPr>
        </p:nvSpPr>
        <p:spPr/>
        <p:txBody>
          <a:bodyPr/>
          <a:lstStyle/>
          <a:p>
            <a:r>
              <a:rPr lang="en-GB" dirty="0"/>
              <a:t>The Y3 Team</a:t>
            </a:r>
          </a:p>
        </p:txBody>
      </p:sp>
      <p:sp>
        <p:nvSpPr>
          <p:cNvPr id="3" name="Content Placeholder 2">
            <a:extLst>
              <a:ext uri="{FF2B5EF4-FFF2-40B4-BE49-F238E27FC236}">
                <a16:creationId xmlns:a16="http://schemas.microsoft.com/office/drawing/2014/main" id="{8A1AC60D-30A6-443B-8DD1-CDF4B1F12AA6}"/>
              </a:ext>
            </a:extLst>
          </p:cNvPr>
          <p:cNvSpPr>
            <a:spLocks noGrp="1"/>
          </p:cNvSpPr>
          <p:nvPr>
            <p:ph idx="1"/>
          </p:nvPr>
        </p:nvSpPr>
        <p:spPr>
          <a:xfrm>
            <a:off x="816746" y="2014194"/>
            <a:ext cx="10308454" cy="3931920"/>
          </a:xfrm>
        </p:spPr>
        <p:txBody>
          <a:bodyPr>
            <a:normAutofit/>
          </a:bodyPr>
          <a:lstStyle/>
          <a:p>
            <a:pPr marL="0" indent="0">
              <a:buNone/>
            </a:pPr>
            <a:r>
              <a:rPr lang="en-GB" sz="2400" b="1" dirty="0"/>
              <a:t>Teachers:</a:t>
            </a:r>
            <a:endParaRPr lang="en-GB" sz="2400" dirty="0"/>
          </a:p>
          <a:p>
            <a:pPr marL="0" indent="0">
              <a:buNone/>
            </a:pPr>
            <a:r>
              <a:rPr lang="en-GB" sz="2400" dirty="0"/>
              <a:t>3C – Mrs Cooper</a:t>
            </a:r>
          </a:p>
          <a:p>
            <a:pPr marL="0" indent="0">
              <a:buNone/>
            </a:pPr>
            <a:r>
              <a:rPr lang="en-GB" sz="2400" dirty="0"/>
              <a:t>3S – Mr Shelley</a:t>
            </a:r>
          </a:p>
          <a:p>
            <a:pPr marL="0" indent="0">
              <a:buNone/>
            </a:pPr>
            <a:endParaRPr lang="en-GB" sz="2400" b="1" dirty="0"/>
          </a:p>
          <a:p>
            <a:pPr marL="0" indent="0">
              <a:buNone/>
            </a:pPr>
            <a:r>
              <a:rPr lang="en-GB" sz="2400" b="1" dirty="0"/>
              <a:t>Teaching assistants:</a:t>
            </a:r>
          </a:p>
          <a:p>
            <a:pPr marL="0" indent="0">
              <a:buNone/>
            </a:pPr>
            <a:r>
              <a:rPr lang="en-GB" sz="2400" dirty="0"/>
              <a:t>Miss Litchfield (Monday, Tuesday, Wednesday)</a:t>
            </a:r>
          </a:p>
          <a:p>
            <a:pPr marL="0" indent="0">
              <a:buNone/>
            </a:pPr>
            <a:r>
              <a:rPr lang="en-GB" sz="2400" dirty="0"/>
              <a:t>Mrs </a:t>
            </a:r>
            <a:r>
              <a:rPr lang="en-GB" sz="2400" dirty="0" err="1"/>
              <a:t>Leddie</a:t>
            </a:r>
            <a:r>
              <a:rPr lang="en-GB" sz="2400" dirty="0"/>
              <a:t> </a:t>
            </a:r>
          </a:p>
          <a:p>
            <a:pPr marL="0" indent="0">
              <a:buNone/>
            </a:pPr>
            <a:r>
              <a:rPr lang="en-GB" sz="2400" dirty="0"/>
              <a:t>Miss Bloodworth</a:t>
            </a:r>
          </a:p>
        </p:txBody>
      </p:sp>
    </p:spTree>
    <p:extLst>
      <p:ext uri="{BB962C8B-B14F-4D97-AF65-F5344CB8AC3E}">
        <p14:creationId xmlns:p14="http://schemas.microsoft.com/office/powerpoint/2010/main" val="3620064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EE5B5-8CB2-4061-87F3-27896AD71553}"/>
              </a:ext>
            </a:extLst>
          </p:cNvPr>
          <p:cNvSpPr>
            <a:spLocks noGrp="1"/>
          </p:cNvSpPr>
          <p:nvPr>
            <p:ph type="title"/>
          </p:nvPr>
        </p:nvSpPr>
        <p:spPr>
          <a:xfrm>
            <a:off x="535858" y="485097"/>
            <a:ext cx="10058400" cy="1371600"/>
          </a:xfrm>
        </p:spPr>
        <p:txBody>
          <a:bodyPr/>
          <a:lstStyle/>
          <a:p>
            <a:r>
              <a:rPr lang="en-GB" dirty="0"/>
              <a:t>The school day</a:t>
            </a:r>
          </a:p>
        </p:txBody>
      </p:sp>
      <p:sp>
        <p:nvSpPr>
          <p:cNvPr id="3" name="Content Placeholder 2">
            <a:extLst>
              <a:ext uri="{FF2B5EF4-FFF2-40B4-BE49-F238E27FC236}">
                <a16:creationId xmlns:a16="http://schemas.microsoft.com/office/drawing/2014/main" id="{4DD0D341-D1E7-484C-82CA-BB6C3EBFFB07}"/>
              </a:ext>
            </a:extLst>
          </p:cNvPr>
          <p:cNvSpPr>
            <a:spLocks noGrp="1"/>
          </p:cNvSpPr>
          <p:nvPr>
            <p:ph idx="1"/>
          </p:nvPr>
        </p:nvSpPr>
        <p:spPr>
          <a:xfrm>
            <a:off x="454742" y="1792233"/>
            <a:ext cx="11282516" cy="4462890"/>
          </a:xfrm>
        </p:spPr>
        <p:txBody>
          <a:bodyPr>
            <a:normAutofit/>
          </a:bodyPr>
          <a:lstStyle/>
          <a:p>
            <a:pPr marL="0" lvl="0" indent="0">
              <a:lnSpc>
                <a:spcPct val="150000"/>
              </a:lnSpc>
              <a:buNone/>
            </a:pPr>
            <a:r>
              <a:rPr lang="en-GB" sz="2400" b="1" dirty="0"/>
              <a:t>8.55am</a:t>
            </a:r>
            <a:r>
              <a:rPr lang="en-GB" sz="2400" dirty="0"/>
              <a:t> - </a:t>
            </a:r>
            <a:r>
              <a:rPr lang="en-GB" sz="2400" b="1" dirty="0"/>
              <a:t>4-a-day</a:t>
            </a:r>
            <a:r>
              <a:rPr lang="en-GB" sz="2400" dirty="0"/>
              <a:t> – </a:t>
            </a:r>
            <a:r>
              <a:rPr lang="en-GB" sz="2000" dirty="0"/>
              <a:t>it’s extremely important children aren’t consistently late as this is a fundamental part of maths and helps children develop maths fluency. </a:t>
            </a:r>
          </a:p>
          <a:p>
            <a:pPr marL="0" lvl="0" indent="0">
              <a:lnSpc>
                <a:spcPct val="150000"/>
              </a:lnSpc>
              <a:buNone/>
            </a:pPr>
            <a:r>
              <a:rPr lang="en-GB" sz="2400" b="1" dirty="0"/>
              <a:t>Morning lessons </a:t>
            </a:r>
            <a:r>
              <a:rPr lang="en-GB" sz="2400" dirty="0"/>
              <a:t>– </a:t>
            </a:r>
            <a:r>
              <a:rPr lang="en-GB" sz="2000" dirty="0"/>
              <a:t>Maths and English (usually)</a:t>
            </a:r>
          </a:p>
          <a:p>
            <a:pPr marL="0" lvl="0" indent="0">
              <a:lnSpc>
                <a:spcPct val="150000"/>
              </a:lnSpc>
              <a:buNone/>
            </a:pPr>
            <a:r>
              <a:rPr lang="en-GB" sz="2400" b="1" dirty="0"/>
              <a:t>Afternoon lessons </a:t>
            </a:r>
            <a:r>
              <a:rPr lang="en-GB" sz="2400" dirty="0"/>
              <a:t>– </a:t>
            </a:r>
            <a:r>
              <a:rPr lang="en-GB" sz="2000" dirty="0"/>
              <a:t>usually wider curriculum lessons (Computing, History, DT etc.)</a:t>
            </a:r>
          </a:p>
          <a:p>
            <a:pPr marL="0" lvl="0" indent="0">
              <a:lnSpc>
                <a:spcPct val="150000"/>
              </a:lnSpc>
              <a:buNone/>
            </a:pPr>
            <a:r>
              <a:rPr lang="en-GB" sz="2400" b="1" dirty="0"/>
              <a:t>End of the day </a:t>
            </a:r>
            <a:r>
              <a:rPr lang="en-GB" sz="2400" dirty="0"/>
              <a:t>- </a:t>
            </a:r>
            <a:r>
              <a:rPr lang="en-GB" sz="2000" dirty="0"/>
              <a:t>children will be taken to the playground with their class teacher. Once they have seen their adult, they must inform their class teacher before leaving. </a:t>
            </a:r>
          </a:p>
          <a:p>
            <a:pPr marL="0" indent="0">
              <a:buNone/>
            </a:pPr>
            <a:endParaRPr lang="en-GB" dirty="0"/>
          </a:p>
        </p:txBody>
      </p:sp>
      <p:pic>
        <p:nvPicPr>
          <p:cNvPr id="1030" name="Picture 6" descr="Clock Animation in Flash Actionscript">
            <a:extLst>
              <a:ext uri="{FF2B5EF4-FFF2-40B4-BE49-F238E27FC236}">
                <a16:creationId xmlns:a16="http://schemas.microsoft.com/office/drawing/2014/main" id="{3A937138-0528-4A62-B05A-85310FECE93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867" b="89606" l="741" r="95556">
                        <a14:foregroundMark x1="7554" y1="45520" x2="23704" y2="12903"/>
                        <a14:foregroundMark x1="23704" y1="12903" x2="53537" y2="8139"/>
                        <a14:foregroundMark x1="63869" y1="8689" x2="91481" y2="34409"/>
                        <a14:foregroundMark x1="91481" y1="34409" x2="94444" y2="53405"/>
                        <a14:foregroundMark x1="94444" y1="53405" x2="90370" y2="72043"/>
                        <a14:foregroundMark x1="90370" y1="72043" x2="71481" y2="83871"/>
                        <a14:foregroundMark x1="71481" y1="83871" x2="52963" y2="89606"/>
                        <a14:foregroundMark x1="52963" y1="89606" x2="34074" y2="89964"/>
                        <a14:foregroundMark x1="34074" y1="89964" x2="17778" y2="73835"/>
                        <a14:foregroundMark x1="17778" y1="73835" x2="9630" y2="56631"/>
                        <a14:foregroundMark x1="9630" y1="56631" x2="36667" y2="56631"/>
                        <a14:foregroundMark x1="36667" y1="56631" x2="64444" y2="15054"/>
                        <a14:foregroundMark x1="64444" y1="15054" x2="49259" y2="35842"/>
                        <a14:foregroundMark x1="49259" y1="35842" x2="55185" y2="54122"/>
                        <a14:foregroundMark x1="55185" y1="54122" x2="60000" y2="35125"/>
                        <a14:foregroundMark x1="60000" y1="35125" x2="35926" y2="35125"/>
                        <a14:foregroundMark x1="35926" y1="35125" x2="27778" y2="52688"/>
                        <a14:foregroundMark x1="27778" y1="52688" x2="31852" y2="75269"/>
                        <a14:foregroundMark x1="31852" y1="75269" x2="47407" y2="88889"/>
                        <a14:foregroundMark x1="47407" y1="88889" x2="65926" y2="81362"/>
                        <a14:foregroundMark x1="65926" y1="81362" x2="74074" y2="54839"/>
                        <a14:foregroundMark x1="74074" y1="54839" x2="62963" y2="39427"/>
                        <a14:foregroundMark x1="62963" y1="39427" x2="43333" y2="39427"/>
                        <a14:foregroundMark x1="43333" y1="39427" x2="41852" y2="61649"/>
                        <a14:foregroundMark x1="41852" y1="61649" x2="59259" y2="70609"/>
                        <a14:foregroundMark x1="59259" y1="70609" x2="77407" y2="61649"/>
                        <a14:foregroundMark x1="77407" y1="61649" x2="70370" y2="40502"/>
                        <a14:foregroundMark x1="70370" y1="40502" x2="48148" y2="36918"/>
                        <a14:foregroundMark x1="48148" y1="36918" x2="27778" y2="39427"/>
                        <a14:foregroundMark x1="27778" y1="39427" x2="24444" y2="60215"/>
                        <a14:foregroundMark x1="24444" y1="60215" x2="33704" y2="80287"/>
                        <a14:foregroundMark x1="33704" y1="80287" x2="56667" y2="78495"/>
                        <a14:foregroundMark x1="56667" y1="78495" x2="69259" y2="62366"/>
                        <a14:foregroundMark x1="69259" y1="62366" x2="67778" y2="38351"/>
                        <a14:foregroundMark x1="67778" y1="38351" x2="38889" y2="26523"/>
                        <a14:foregroundMark x1="38889" y1="26523" x2="19630" y2="26165"/>
                        <a14:foregroundMark x1="19630" y1="26165" x2="7778" y2="40860"/>
                        <a14:foregroundMark x1="6175" y1="49821" x2="4444" y2="59498"/>
                        <a14:foregroundMark x1="7778" y1="40860" x2="6944" y2="45520"/>
                        <a14:foregroundMark x1="4444" y1="59498" x2="13704" y2="75269"/>
                        <a14:foregroundMark x1="13704" y1="75269" x2="29630" y2="87455"/>
                        <a14:foregroundMark x1="29630" y1="87455" x2="48148" y2="92832"/>
                        <a14:foregroundMark x1="48148" y1="92832" x2="67778" y2="88172"/>
                        <a14:foregroundMark x1="67778" y1="88172" x2="83333" y2="77778"/>
                        <a14:foregroundMark x1="83333" y1="77778" x2="94444" y2="62366"/>
                        <a14:foregroundMark x1="94444" y1="62366" x2="95556" y2="43369"/>
                        <a14:foregroundMark x1="95556" y1="43369" x2="90000" y2="26165"/>
                        <a14:foregroundMark x1="90000" y1="26165" x2="74815" y2="15412"/>
                        <a14:foregroundMark x1="74815" y1="15412" x2="55926" y2="9319"/>
                        <a14:foregroundMark x1="52872" y1="9148" x2="36667" y2="8244"/>
                        <a14:foregroundMark x1="55926" y1="9319" x2="54945" y2="9264"/>
                        <a14:foregroundMark x1="36667" y1="8244" x2="21111" y2="18280"/>
                        <a14:foregroundMark x1="21111" y1="18280" x2="3560" y2="45520"/>
                        <a14:foregroundMark x1="94074" y1="36201" x2="94074" y2="54122"/>
                        <a14:foregroundMark x1="94074" y1="54122" x2="95556" y2="39427"/>
                        <a14:foregroundMark x1="56409" y1="3398" x2="56689" y2="3346"/>
                        <a14:foregroundMark x1="40000" y1="6452" x2="55420" y2="3582"/>
                        <a14:backgroundMark x1="57407" y1="2867" x2="68519" y2="2151"/>
                        <a14:backgroundMark x1="56296" y1="3226" x2="55185" y2="3226"/>
                        <a14:backgroundMark x1="56296" y1="3943" x2="58519" y2="3943"/>
                        <a14:backgroundMark x1="1852" y1="53763" x2="1481" y2="46237"/>
                        <a14:backgroundMark x1="1481" y1="45520" x2="1481" y2="49821"/>
                      </a14:backgroundRemoval>
                    </a14:imgEffect>
                  </a14:imgLayer>
                </a14:imgProps>
              </a:ext>
              <a:ext uri="{28A0092B-C50C-407E-A947-70E740481C1C}">
                <a14:useLocalDpi xmlns:a14="http://schemas.microsoft.com/office/drawing/2010/main" val="0"/>
              </a:ext>
            </a:extLst>
          </a:blip>
          <a:srcRect/>
          <a:stretch>
            <a:fillRect/>
          </a:stretch>
        </p:blipFill>
        <p:spPr bwMode="auto">
          <a:xfrm>
            <a:off x="10245213" y="571781"/>
            <a:ext cx="931218" cy="962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5409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751C1-0F53-4E1E-A920-988CE76E7C6F}"/>
              </a:ext>
            </a:extLst>
          </p:cNvPr>
          <p:cNvSpPr>
            <a:spLocks noGrp="1"/>
          </p:cNvSpPr>
          <p:nvPr>
            <p:ph type="title"/>
          </p:nvPr>
        </p:nvSpPr>
        <p:spPr>
          <a:xfrm>
            <a:off x="631794" y="254953"/>
            <a:ext cx="10058400" cy="1371600"/>
          </a:xfrm>
        </p:spPr>
        <p:txBody>
          <a:bodyPr/>
          <a:lstStyle/>
          <a:p>
            <a:r>
              <a:rPr lang="en-GB" dirty="0"/>
              <a:t>PE</a:t>
            </a:r>
          </a:p>
        </p:txBody>
      </p:sp>
      <p:sp>
        <p:nvSpPr>
          <p:cNvPr id="3" name="Content Placeholder 2">
            <a:extLst>
              <a:ext uri="{FF2B5EF4-FFF2-40B4-BE49-F238E27FC236}">
                <a16:creationId xmlns:a16="http://schemas.microsoft.com/office/drawing/2014/main" id="{7843DD25-5DC7-4F37-98AD-2A23C83D7229}"/>
              </a:ext>
            </a:extLst>
          </p:cNvPr>
          <p:cNvSpPr>
            <a:spLocks noGrp="1"/>
          </p:cNvSpPr>
          <p:nvPr>
            <p:ph idx="1"/>
          </p:nvPr>
        </p:nvSpPr>
        <p:spPr>
          <a:xfrm>
            <a:off x="513807" y="1626552"/>
            <a:ext cx="10058400" cy="3931920"/>
          </a:xfrm>
        </p:spPr>
        <p:txBody>
          <a:bodyPr>
            <a:normAutofit/>
          </a:bodyPr>
          <a:lstStyle/>
          <a:p>
            <a:r>
              <a:rPr lang="en-GB" sz="2400" dirty="0"/>
              <a:t>Two PE lessons a week (sometimes taught by a sports coach). </a:t>
            </a:r>
          </a:p>
          <a:p>
            <a:r>
              <a:rPr lang="en-GB" sz="2400" dirty="0"/>
              <a:t>Children need to wear their PE kit on the correct days (appropriate PE kit – whatever the weather). </a:t>
            </a:r>
          </a:p>
          <a:p>
            <a:r>
              <a:rPr lang="en-GB" sz="2400" dirty="0"/>
              <a:t>The timetable for the year’s PE is on the website</a:t>
            </a:r>
          </a:p>
          <a:p>
            <a:r>
              <a:rPr lang="en-GB" sz="2400" dirty="0"/>
              <a:t>Swimming counts as 1 PE lesson. </a:t>
            </a:r>
          </a:p>
          <a:p>
            <a:pPr marL="0" indent="0">
              <a:buNone/>
            </a:pPr>
            <a:endParaRPr lang="en-GB" dirty="0"/>
          </a:p>
        </p:txBody>
      </p:sp>
      <p:pic>
        <p:nvPicPr>
          <p:cNvPr id="2050" name="Picture 2" descr="expand Ciro Sobriquette Regulation distress Pat sports and healthy life -  thephotographyoflaurajane.com">
            <a:extLst>
              <a:ext uri="{FF2B5EF4-FFF2-40B4-BE49-F238E27FC236}">
                <a16:creationId xmlns:a16="http://schemas.microsoft.com/office/drawing/2014/main" id="{BDC548D7-B3C7-40E2-ADB5-7B745764F2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493"/>
          <a:stretch/>
        </p:blipFill>
        <p:spPr bwMode="auto">
          <a:xfrm>
            <a:off x="9335829" y="404032"/>
            <a:ext cx="2224377" cy="10734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C3AB70-94BD-4276-95B7-C834B2114035}"/>
              </a:ext>
            </a:extLst>
          </p:cNvPr>
          <p:cNvSpPr txBox="1"/>
          <p:nvPr/>
        </p:nvSpPr>
        <p:spPr>
          <a:xfrm>
            <a:off x="1243781" y="4996025"/>
            <a:ext cx="4586748" cy="1261884"/>
          </a:xfrm>
          <a:prstGeom prst="rect">
            <a:avLst/>
          </a:prstGeom>
          <a:solidFill>
            <a:srgbClr val="FFC000"/>
          </a:solidFill>
        </p:spPr>
        <p:txBody>
          <a:bodyPr wrap="square" rtlCol="0">
            <a:spAutoFit/>
          </a:bodyPr>
          <a:lstStyle/>
          <a:p>
            <a:pPr algn="ctr"/>
            <a:r>
              <a:rPr lang="en-GB" sz="2800" b="1" u="sng" dirty="0"/>
              <a:t>3C </a:t>
            </a:r>
          </a:p>
          <a:p>
            <a:pPr algn="ctr"/>
            <a:r>
              <a:rPr lang="en-GB" sz="2400" dirty="0">
                <a:latin typeface="Arial Black" panose="020B0A04020102020204" pitchFamily="34" charset="0"/>
              </a:rPr>
              <a:t>Monday AM – PE lesson</a:t>
            </a:r>
          </a:p>
          <a:p>
            <a:pPr algn="ctr"/>
            <a:r>
              <a:rPr lang="en-GB" sz="2400" dirty="0">
                <a:latin typeface="Arial Black" panose="020B0A04020102020204" pitchFamily="34" charset="0"/>
              </a:rPr>
              <a:t>Friday AM – PE lesson</a:t>
            </a:r>
          </a:p>
        </p:txBody>
      </p:sp>
      <p:sp>
        <p:nvSpPr>
          <p:cNvPr id="6" name="TextBox 5">
            <a:extLst>
              <a:ext uri="{FF2B5EF4-FFF2-40B4-BE49-F238E27FC236}">
                <a16:creationId xmlns:a16="http://schemas.microsoft.com/office/drawing/2014/main" id="{0A028A84-3A51-4D68-A631-B8DBB699F259}"/>
              </a:ext>
            </a:extLst>
          </p:cNvPr>
          <p:cNvSpPr txBox="1"/>
          <p:nvPr/>
        </p:nvSpPr>
        <p:spPr>
          <a:xfrm>
            <a:off x="6361473" y="4996025"/>
            <a:ext cx="4586748" cy="1261884"/>
          </a:xfrm>
          <a:prstGeom prst="rect">
            <a:avLst/>
          </a:prstGeom>
          <a:solidFill>
            <a:srgbClr val="FFC000"/>
          </a:solidFill>
        </p:spPr>
        <p:txBody>
          <a:bodyPr wrap="square" rtlCol="0">
            <a:spAutoFit/>
          </a:bodyPr>
          <a:lstStyle/>
          <a:p>
            <a:pPr algn="ctr"/>
            <a:r>
              <a:rPr lang="en-GB" sz="2800" b="1" u="sng" dirty="0"/>
              <a:t>3S</a:t>
            </a:r>
            <a:r>
              <a:rPr lang="en-GB" sz="2400" dirty="0">
                <a:latin typeface="Arial Black" panose="020B0A04020102020204" pitchFamily="34" charset="0"/>
              </a:rPr>
              <a:t> </a:t>
            </a:r>
          </a:p>
          <a:p>
            <a:pPr algn="ctr"/>
            <a:r>
              <a:rPr lang="en-GB" sz="2400" dirty="0">
                <a:latin typeface="Arial Black" panose="020B0A04020102020204" pitchFamily="34" charset="0"/>
              </a:rPr>
              <a:t>Tuesday PM – Swimming </a:t>
            </a:r>
          </a:p>
          <a:p>
            <a:pPr algn="ctr"/>
            <a:r>
              <a:rPr lang="en-GB" sz="2400" dirty="0">
                <a:latin typeface="Arial Black" panose="020B0A04020102020204" pitchFamily="34" charset="0"/>
              </a:rPr>
              <a:t>Friday AM – PE lesson</a:t>
            </a:r>
          </a:p>
        </p:txBody>
      </p:sp>
    </p:spTree>
    <p:extLst>
      <p:ext uri="{BB962C8B-B14F-4D97-AF65-F5344CB8AC3E}">
        <p14:creationId xmlns:p14="http://schemas.microsoft.com/office/powerpoint/2010/main" val="1197896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28C1C-1E15-4E9B-95F2-EFEFFC585FC1}"/>
              </a:ext>
            </a:extLst>
          </p:cNvPr>
          <p:cNvSpPr>
            <a:spLocks noGrp="1"/>
          </p:cNvSpPr>
          <p:nvPr>
            <p:ph type="title"/>
          </p:nvPr>
        </p:nvSpPr>
        <p:spPr/>
        <p:txBody>
          <a:bodyPr/>
          <a:lstStyle/>
          <a:p>
            <a:r>
              <a:rPr lang="en-GB" dirty="0"/>
              <a:t>Swimming</a:t>
            </a:r>
          </a:p>
        </p:txBody>
      </p:sp>
      <p:sp>
        <p:nvSpPr>
          <p:cNvPr id="3" name="Content Placeholder 2">
            <a:extLst>
              <a:ext uri="{FF2B5EF4-FFF2-40B4-BE49-F238E27FC236}">
                <a16:creationId xmlns:a16="http://schemas.microsoft.com/office/drawing/2014/main" id="{86828AC5-60E6-464F-8419-9D51FF23A195}"/>
              </a:ext>
            </a:extLst>
          </p:cNvPr>
          <p:cNvSpPr>
            <a:spLocks noGrp="1"/>
          </p:cNvSpPr>
          <p:nvPr>
            <p:ph idx="1"/>
          </p:nvPr>
        </p:nvSpPr>
        <p:spPr>
          <a:xfrm>
            <a:off x="865239" y="1691148"/>
            <a:ext cx="10589342" cy="4798142"/>
          </a:xfrm>
        </p:spPr>
        <p:txBody>
          <a:bodyPr>
            <a:normAutofit fontScale="92500" lnSpcReduction="10000"/>
          </a:bodyPr>
          <a:lstStyle/>
          <a:p>
            <a:r>
              <a:rPr lang="en-GB" sz="2000" dirty="0"/>
              <a:t>In year 3, children start school swimming lessons! </a:t>
            </a:r>
          </a:p>
          <a:p>
            <a:r>
              <a:rPr lang="en-GB" sz="2000" dirty="0"/>
              <a:t>3S - </a:t>
            </a:r>
            <a:r>
              <a:rPr lang="en-GB" sz="2600" b="1" dirty="0"/>
              <a:t>12th Sept – 8th Dec </a:t>
            </a:r>
          </a:p>
          <a:p>
            <a:r>
              <a:rPr lang="en-GB" sz="2000" dirty="0"/>
              <a:t>3C - </a:t>
            </a:r>
            <a:r>
              <a:rPr lang="en-GB" sz="2600" b="1" dirty="0"/>
              <a:t>15th Dec Last Tuesday before Christmas–?? March – The last week of the term</a:t>
            </a:r>
          </a:p>
          <a:p>
            <a:r>
              <a:rPr lang="en-GB" sz="2000" dirty="0"/>
              <a:t>3S have had the first 2 sessions and they went very well.</a:t>
            </a:r>
          </a:p>
          <a:p>
            <a:r>
              <a:rPr lang="en-GB" sz="2000" dirty="0"/>
              <a:t>We swim at the Portland Pool on Friday afternoons, travelling to and from the centre on a bus. Children will be back at school before the end of the school day. </a:t>
            </a:r>
          </a:p>
          <a:p>
            <a:r>
              <a:rPr lang="en-GB" sz="2000" dirty="0"/>
              <a:t>If you would like your child to wear goggles, you must return the goggles form to school (the instructors will not allow children to wear goggles without the consent form being signed). The instructors encourage their use </a:t>
            </a:r>
          </a:p>
          <a:p>
            <a:r>
              <a:rPr lang="en-GB" sz="2000" dirty="0"/>
              <a:t>Children need to be able to get undressed and redressed independently.</a:t>
            </a:r>
          </a:p>
          <a:p>
            <a:r>
              <a:rPr lang="en-GB" sz="2000" dirty="0"/>
              <a:t>Girls – 1-piece swimming costume</a:t>
            </a:r>
          </a:p>
          <a:p>
            <a:r>
              <a:rPr lang="en-GB" sz="2000" dirty="0"/>
              <a:t>We will need volunteers for this to happen.</a:t>
            </a:r>
          </a:p>
        </p:txBody>
      </p:sp>
      <p:pic>
        <p:nvPicPr>
          <p:cNvPr id="4" name="Picture 4" descr="Children's - CVLife">
            <a:extLst>
              <a:ext uri="{FF2B5EF4-FFF2-40B4-BE49-F238E27FC236}">
                <a16:creationId xmlns:a16="http://schemas.microsoft.com/office/drawing/2014/main" id="{4FEEF479-2B41-4AA0-9658-0299DC76D1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7750" y="1060847"/>
            <a:ext cx="1894348" cy="1260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015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52F5E-6047-43C0-BC38-B8EC7D7A1B77}"/>
              </a:ext>
            </a:extLst>
          </p:cNvPr>
          <p:cNvSpPr>
            <a:spLocks noGrp="1"/>
          </p:cNvSpPr>
          <p:nvPr>
            <p:ph type="title"/>
          </p:nvPr>
        </p:nvSpPr>
        <p:spPr/>
        <p:txBody>
          <a:bodyPr/>
          <a:lstStyle/>
          <a:p>
            <a:r>
              <a:rPr lang="en-GB" dirty="0"/>
              <a:t>Photo permission</a:t>
            </a:r>
          </a:p>
        </p:txBody>
      </p:sp>
      <p:sp>
        <p:nvSpPr>
          <p:cNvPr id="3" name="Content Placeholder 2">
            <a:extLst>
              <a:ext uri="{FF2B5EF4-FFF2-40B4-BE49-F238E27FC236}">
                <a16:creationId xmlns:a16="http://schemas.microsoft.com/office/drawing/2014/main" id="{E5A73F53-15AA-439C-91A0-EE7F0DA1DFE2}"/>
              </a:ext>
            </a:extLst>
          </p:cNvPr>
          <p:cNvSpPr>
            <a:spLocks noGrp="1"/>
          </p:cNvSpPr>
          <p:nvPr>
            <p:ph idx="1"/>
          </p:nvPr>
        </p:nvSpPr>
        <p:spPr>
          <a:xfrm>
            <a:off x="1066800" y="2283486"/>
            <a:ext cx="10058400" cy="3931920"/>
          </a:xfrm>
        </p:spPr>
        <p:txBody>
          <a:bodyPr/>
          <a:lstStyle/>
          <a:p>
            <a:pPr lvl="0"/>
            <a:r>
              <a:rPr lang="en-GB" sz="2400" dirty="0"/>
              <a:t>We update our class pages on the school website to share events and activities with you throughout the year. </a:t>
            </a:r>
          </a:p>
          <a:p>
            <a:pPr lvl="0"/>
            <a:r>
              <a:rPr lang="en-GB" sz="2400" dirty="0"/>
              <a:t>Due to GDPR regulations we aren’t able to use your child’s photo image without your permission. </a:t>
            </a:r>
          </a:p>
          <a:p>
            <a:pPr lvl="0"/>
            <a:r>
              <a:rPr lang="en-GB" sz="2400" dirty="0"/>
              <a:t>You can check or update this at the office. </a:t>
            </a:r>
          </a:p>
          <a:p>
            <a:pPr lvl="0"/>
            <a:r>
              <a:rPr lang="en-GB" sz="2400" dirty="0"/>
              <a:t>Unfortunately, if we do not have consent, we will have to ask children to stand out of group photos, or cover them with an emoji or something.</a:t>
            </a:r>
          </a:p>
          <a:p>
            <a:endParaRPr lang="en-GB" dirty="0"/>
          </a:p>
        </p:txBody>
      </p:sp>
      <p:pic>
        <p:nvPicPr>
          <p:cNvPr id="3074" name="Picture 2" descr="Camera clipart. Free download transparent .PNG | Creazilla">
            <a:extLst>
              <a:ext uri="{FF2B5EF4-FFF2-40B4-BE49-F238E27FC236}">
                <a16:creationId xmlns:a16="http://schemas.microsoft.com/office/drawing/2014/main" id="{36B2D1E3-303D-40EB-8596-032F0AE9A8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7923" y="433513"/>
            <a:ext cx="2605596" cy="1849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473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53E4-6553-488F-AE97-F293913CC115}"/>
              </a:ext>
            </a:extLst>
          </p:cNvPr>
          <p:cNvSpPr>
            <a:spLocks noGrp="1"/>
          </p:cNvSpPr>
          <p:nvPr>
            <p:ph type="title"/>
          </p:nvPr>
        </p:nvSpPr>
        <p:spPr>
          <a:xfrm>
            <a:off x="728171" y="376989"/>
            <a:ext cx="10058400" cy="1371600"/>
          </a:xfrm>
        </p:spPr>
        <p:txBody>
          <a:bodyPr/>
          <a:lstStyle/>
          <a:p>
            <a:r>
              <a:rPr lang="en-GB" dirty="0"/>
              <a:t>Reading and reading diaries</a:t>
            </a:r>
          </a:p>
        </p:txBody>
      </p:sp>
      <p:sp>
        <p:nvSpPr>
          <p:cNvPr id="3" name="Content Placeholder 2">
            <a:extLst>
              <a:ext uri="{FF2B5EF4-FFF2-40B4-BE49-F238E27FC236}">
                <a16:creationId xmlns:a16="http://schemas.microsoft.com/office/drawing/2014/main" id="{B198649F-666A-412D-8B56-BC2E13F055C1}"/>
              </a:ext>
            </a:extLst>
          </p:cNvPr>
          <p:cNvSpPr>
            <a:spLocks noGrp="1"/>
          </p:cNvSpPr>
          <p:nvPr>
            <p:ph idx="1"/>
          </p:nvPr>
        </p:nvSpPr>
        <p:spPr>
          <a:xfrm>
            <a:off x="537410" y="1748589"/>
            <a:ext cx="11117179" cy="4563721"/>
          </a:xfrm>
        </p:spPr>
        <p:txBody>
          <a:bodyPr>
            <a:normAutofit lnSpcReduction="10000"/>
          </a:bodyPr>
          <a:lstStyle/>
          <a:p>
            <a:pPr lvl="0"/>
            <a:r>
              <a:rPr lang="en-GB" sz="2400" dirty="0"/>
              <a:t>We expect the children to read at home at least 4 times a week - this needs to be recorded in their reading diaries. </a:t>
            </a:r>
          </a:p>
          <a:p>
            <a:pPr lvl="0"/>
            <a:r>
              <a:rPr lang="en-GB" sz="2400" dirty="0"/>
              <a:t>Reading diaries should be in school every day. If you write a message, please ask your child to show us as they’re not checked weekly in KS2. </a:t>
            </a:r>
          </a:p>
          <a:p>
            <a:pPr lvl="0"/>
            <a:r>
              <a:rPr lang="en-GB" sz="2400" dirty="0"/>
              <a:t>Children will have an individual book band colour and are now responsible for changing their own books at the start and/or end of the school day. </a:t>
            </a:r>
          </a:p>
          <a:p>
            <a:pPr lvl="0"/>
            <a:r>
              <a:rPr lang="en-GB" sz="2400" dirty="0"/>
              <a:t>Reading in school consists of a weekly reading and comprehension session. Children will have the chance to read independently, in groups, in front of the class. </a:t>
            </a:r>
          </a:p>
          <a:p>
            <a:r>
              <a:rPr lang="en-GB" sz="2400" dirty="0"/>
              <a:t>Children that need extra support with reading will be read with weekly (and in some cases daily) by the class teacher, TA or reading volunteer.</a:t>
            </a:r>
          </a:p>
        </p:txBody>
      </p:sp>
      <p:pic>
        <p:nvPicPr>
          <p:cNvPr id="4098" name="Picture 2" descr="Why You Should be Reading Books Every Day, According to Science | Inc.com">
            <a:extLst>
              <a:ext uri="{FF2B5EF4-FFF2-40B4-BE49-F238E27FC236}">
                <a16:creationId xmlns:a16="http://schemas.microsoft.com/office/drawing/2014/main" id="{2ABD50CC-B3B4-41A8-B3A6-06752711C8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27" r="35456"/>
          <a:stretch/>
        </p:blipFill>
        <p:spPr bwMode="auto">
          <a:xfrm>
            <a:off x="10528916" y="635936"/>
            <a:ext cx="934913" cy="873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038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hy You Should be Reading Books Every Day, According to Science | Inc.com">
            <a:extLst>
              <a:ext uri="{FF2B5EF4-FFF2-40B4-BE49-F238E27FC236}">
                <a16:creationId xmlns:a16="http://schemas.microsoft.com/office/drawing/2014/main" id="{2ABD50CC-B3B4-41A8-B3A6-06752711C8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27" r="35456"/>
          <a:stretch/>
        </p:blipFill>
        <p:spPr bwMode="auto">
          <a:xfrm>
            <a:off x="10528916" y="635936"/>
            <a:ext cx="934913" cy="87333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encrypted-tbn0.gstatic.com/images?q=tbn:ANd9GcTfl3bwiVk1Q4XaXTZjsnRl2GI4LXglC_rxk6YMR84IGQ&amp;s=10">
            <a:extLst>
              <a:ext uri="{FF2B5EF4-FFF2-40B4-BE49-F238E27FC236}">
                <a16:creationId xmlns:a16="http://schemas.microsoft.com/office/drawing/2014/main" id="{3A839D61-742E-4282-A713-29705185A0C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68615" y="1243364"/>
            <a:ext cx="3776926" cy="479231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8C0ADA3E-AB0F-41C0-9A39-030053E8DA94}"/>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1568471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9502-5D4A-4ACE-9F5E-1576D51B0714}"/>
              </a:ext>
            </a:extLst>
          </p:cNvPr>
          <p:cNvSpPr>
            <a:spLocks noGrp="1"/>
          </p:cNvSpPr>
          <p:nvPr>
            <p:ph type="title"/>
          </p:nvPr>
        </p:nvSpPr>
        <p:spPr/>
        <p:txBody>
          <a:bodyPr/>
          <a:lstStyle/>
          <a:p>
            <a:r>
              <a:rPr lang="en-GB" dirty="0"/>
              <a:t>Spellings</a:t>
            </a:r>
          </a:p>
        </p:txBody>
      </p:sp>
      <p:sp>
        <p:nvSpPr>
          <p:cNvPr id="3" name="Content Placeholder 2">
            <a:extLst>
              <a:ext uri="{FF2B5EF4-FFF2-40B4-BE49-F238E27FC236}">
                <a16:creationId xmlns:a16="http://schemas.microsoft.com/office/drawing/2014/main" id="{B4DF04EC-63FA-4FF2-86A0-04BF81B0819F}"/>
              </a:ext>
            </a:extLst>
          </p:cNvPr>
          <p:cNvSpPr>
            <a:spLocks noGrp="1"/>
          </p:cNvSpPr>
          <p:nvPr>
            <p:ph idx="1"/>
          </p:nvPr>
        </p:nvSpPr>
        <p:spPr>
          <a:xfrm>
            <a:off x="657726" y="2103120"/>
            <a:ext cx="10908631" cy="3931920"/>
          </a:xfrm>
        </p:spPr>
        <p:txBody>
          <a:bodyPr>
            <a:normAutofit/>
          </a:bodyPr>
          <a:lstStyle/>
          <a:p>
            <a:pPr lvl="0"/>
            <a:r>
              <a:rPr lang="en-GB" sz="2400" dirty="0"/>
              <a:t>The way we teach spellings has changed. It is now based on Super Sonic Spelling – which follows on from Super Sonic Phonics.</a:t>
            </a:r>
          </a:p>
          <a:p>
            <a:pPr lvl="0"/>
            <a:r>
              <a:rPr lang="en-GB" sz="2400" dirty="0"/>
              <a:t>There are 3 spelling sessions over two weeks</a:t>
            </a:r>
          </a:p>
          <a:p>
            <a:pPr lvl="0"/>
            <a:r>
              <a:rPr lang="en-GB" sz="2400" dirty="0"/>
              <a:t>The words for the whole term will be sent home on Friday</a:t>
            </a:r>
          </a:p>
          <a:p>
            <a:endParaRPr lang="en-GB" dirty="0"/>
          </a:p>
          <a:p>
            <a:endParaRPr lang="en-GB" dirty="0"/>
          </a:p>
          <a:p>
            <a:r>
              <a:rPr lang="en-GB" dirty="0"/>
              <a:t>Some children may be given differentiated spellings to learn and practise, to increase their confidence in spelling high frequency words.</a:t>
            </a:r>
          </a:p>
          <a:p>
            <a:endParaRPr lang="en-GB" dirty="0"/>
          </a:p>
        </p:txBody>
      </p:sp>
    </p:spTree>
    <p:extLst>
      <p:ext uri="{BB962C8B-B14F-4D97-AF65-F5344CB8AC3E}">
        <p14:creationId xmlns:p14="http://schemas.microsoft.com/office/powerpoint/2010/main" val="2711824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9502-5D4A-4ACE-9F5E-1576D51B0714}"/>
              </a:ext>
            </a:extLst>
          </p:cNvPr>
          <p:cNvSpPr>
            <a:spLocks noGrp="1"/>
          </p:cNvSpPr>
          <p:nvPr>
            <p:ph type="title"/>
          </p:nvPr>
        </p:nvSpPr>
        <p:spPr/>
        <p:txBody>
          <a:bodyPr/>
          <a:lstStyle/>
          <a:p>
            <a:r>
              <a:rPr lang="en-GB" dirty="0"/>
              <a:t>Spellings</a:t>
            </a:r>
          </a:p>
        </p:txBody>
      </p:sp>
      <p:pic>
        <p:nvPicPr>
          <p:cNvPr id="5" name="Content Placeholder 4">
            <a:extLst>
              <a:ext uri="{FF2B5EF4-FFF2-40B4-BE49-F238E27FC236}">
                <a16:creationId xmlns:a16="http://schemas.microsoft.com/office/drawing/2014/main" id="{526D232C-B8D5-4B88-AD7D-788EC23C272F}"/>
              </a:ext>
            </a:extLst>
          </p:cNvPr>
          <p:cNvPicPr>
            <a:picLocks noGrp="1" noChangeAspect="1"/>
          </p:cNvPicPr>
          <p:nvPr>
            <p:ph idx="1"/>
          </p:nvPr>
        </p:nvPicPr>
        <p:blipFill>
          <a:blip r:embed="rId2"/>
          <a:stretch>
            <a:fillRect/>
          </a:stretch>
        </p:blipFill>
        <p:spPr>
          <a:xfrm>
            <a:off x="2031023" y="1600200"/>
            <a:ext cx="7895374" cy="4435476"/>
          </a:xfrm>
          <a:prstGeom prst="rect">
            <a:avLst/>
          </a:prstGeom>
        </p:spPr>
      </p:pic>
    </p:spTree>
    <p:extLst>
      <p:ext uri="{BB962C8B-B14F-4D97-AF65-F5344CB8AC3E}">
        <p14:creationId xmlns:p14="http://schemas.microsoft.com/office/powerpoint/2010/main" val="4163863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E82E-93DF-44A1-98AE-A3EC6B8AFB6B}"/>
              </a:ext>
            </a:extLst>
          </p:cNvPr>
          <p:cNvSpPr>
            <a:spLocks noGrp="1"/>
          </p:cNvSpPr>
          <p:nvPr>
            <p:ph type="title"/>
          </p:nvPr>
        </p:nvSpPr>
        <p:spPr/>
        <p:txBody>
          <a:bodyPr/>
          <a:lstStyle/>
          <a:p>
            <a:r>
              <a:rPr lang="en-GB" dirty="0"/>
              <a:t>Homework</a:t>
            </a:r>
          </a:p>
        </p:txBody>
      </p:sp>
      <p:sp>
        <p:nvSpPr>
          <p:cNvPr id="3" name="Content Placeholder 2">
            <a:extLst>
              <a:ext uri="{FF2B5EF4-FFF2-40B4-BE49-F238E27FC236}">
                <a16:creationId xmlns:a16="http://schemas.microsoft.com/office/drawing/2014/main" id="{F97F11C2-C21F-4193-AFF0-831498F35EB1}"/>
              </a:ext>
            </a:extLst>
          </p:cNvPr>
          <p:cNvSpPr>
            <a:spLocks noGrp="1"/>
          </p:cNvSpPr>
          <p:nvPr>
            <p:ph idx="1"/>
          </p:nvPr>
        </p:nvSpPr>
        <p:spPr>
          <a:xfrm>
            <a:off x="778042" y="1789605"/>
            <a:ext cx="10635916" cy="3931920"/>
          </a:xfrm>
        </p:spPr>
        <p:txBody>
          <a:bodyPr/>
          <a:lstStyle/>
          <a:p>
            <a:pPr lvl="0"/>
            <a:r>
              <a:rPr lang="en-GB" sz="2800" dirty="0"/>
              <a:t>Children have been given homework books. We would encourage these to be covered or decorated.</a:t>
            </a:r>
          </a:p>
          <a:p>
            <a:pPr lvl="0"/>
            <a:r>
              <a:rPr lang="en-GB" sz="2800" dirty="0"/>
              <a:t>Homework will be handed out on a Thursday or Friday and will be due in by the following Thursday/Friday. </a:t>
            </a:r>
          </a:p>
          <a:p>
            <a:pPr marL="0" lvl="0" indent="0">
              <a:buNone/>
            </a:pPr>
            <a:endParaRPr lang="en-GB" sz="2800" dirty="0"/>
          </a:p>
          <a:p>
            <a:pPr lvl="0"/>
            <a:endParaRPr lang="en-GB" sz="2800" dirty="0"/>
          </a:p>
          <a:p>
            <a:endParaRPr lang="en-GB" dirty="0"/>
          </a:p>
        </p:txBody>
      </p:sp>
      <p:pic>
        <p:nvPicPr>
          <p:cNvPr id="4" name="Picture 6" descr="Homework | Hindsford CofE Primary School">
            <a:extLst>
              <a:ext uri="{FF2B5EF4-FFF2-40B4-BE49-F238E27FC236}">
                <a16:creationId xmlns:a16="http://schemas.microsoft.com/office/drawing/2014/main" id="{2CA13EBD-6FDA-41B5-B3B0-B3D3F4B86C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1991" y="709650"/>
            <a:ext cx="1521226" cy="101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9326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33814-13A9-4EA3-8B1F-97ACCBFC4F46}"/>
              </a:ext>
            </a:extLst>
          </p:cNvPr>
          <p:cNvSpPr>
            <a:spLocks noGrp="1"/>
          </p:cNvSpPr>
          <p:nvPr>
            <p:ph type="title"/>
          </p:nvPr>
        </p:nvSpPr>
        <p:spPr/>
        <p:txBody>
          <a:bodyPr/>
          <a:lstStyle/>
          <a:p>
            <a:r>
              <a:rPr lang="en-GB" dirty="0"/>
              <a:t>Topics </a:t>
            </a:r>
          </a:p>
        </p:txBody>
      </p:sp>
      <p:sp>
        <p:nvSpPr>
          <p:cNvPr id="3" name="Content Placeholder 2">
            <a:extLst>
              <a:ext uri="{FF2B5EF4-FFF2-40B4-BE49-F238E27FC236}">
                <a16:creationId xmlns:a16="http://schemas.microsoft.com/office/drawing/2014/main" id="{B608D992-6EF6-4662-AA8B-BD29ADF6D5D2}"/>
              </a:ext>
            </a:extLst>
          </p:cNvPr>
          <p:cNvSpPr>
            <a:spLocks noGrp="1"/>
          </p:cNvSpPr>
          <p:nvPr>
            <p:ph idx="1"/>
          </p:nvPr>
        </p:nvSpPr>
        <p:spPr>
          <a:xfrm>
            <a:off x="1066800" y="1640296"/>
            <a:ext cx="10058400" cy="4719489"/>
          </a:xfrm>
        </p:spPr>
        <p:txBody>
          <a:bodyPr>
            <a:normAutofit/>
          </a:bodyPr>
          <a:lstStyle/>
          <a:p>
            <a:pPr marL="0" indent="0">
              <a:buNone/>
            </a:pPr>
            <a:r>
              <a:rPr lang="en-GB" sz="1900" b="1" u="sng" dirty="0"/>
              <a:t>History/Geography Topics</a:t>
            </a:r>
          </a:p>
          <a:p>
            <a:r>
              <a:rPr lang="en-GB" sz="1900" dirty="0"/>
              <a:t>Ancient Egypt</a:t>
            </a:r>
          </a:p>
          <a:p>
            <a:pPr lvl="0"/>
            <a:r>
              <a:rPr lang="en-GB" sz="1900" dirty="0"/>
              <a:t>The Mediterranean</a:t>
            </a:r>
          </a:p>
          <a:p>
            <a:pPr lvl="0"/>
            <a:r>
              <a:rPr lang="en-GB" sz="1900" dirty="0"/>
              <a:t>Prehistoric Ages (focusing on the Stone Age)</a:t>
            </a:r>
          </a:p>
          <a:p>
            <a:r>
              <a:rPr lang="en-GB" sz="1900" dirty="0"/>
              <a:t>Volcanoes and Earthquakes</a:t>
            </a:r>
          </a:p>
          <a:p>
            <a:pPr marL="0" indent="0">
              <a:buNone/>
            </a:pPr>
            <a:r>
              <a:rPr lang="en-GB" sz="1900" b="1" u="sng" dirty="0"/>
              <a:t>Science Topics</a:t>
            </a:r>
          </a:p>
          <a:p>
            <a:pPr lvl="0"/>
            <a:r>
              <a:rPr lang="en-GB" sz="1900" dirty="0"/>
              <a:t>Plants</a:t>
            </a:r>
          </a:p>
          <a:p>
            <a:pPr lvl="0"/>
            <a:r>
              <a:rPr lang="en-GB" sz="1900" dirty="0"/>
              <a:t>Forces and Magnets</a:t>
            </a:r>
          </a:p>
          <a:p>
            <a:pPr lvl="0"/>
            <a:r>
              <a:rPr lang="en-GB" sz="1900" dirty="0"/>
              <a:t>Rocks and Fossils</a:t>
            </a:r>
          </a:p>
          <a:p>
            <a:pPr lvl="0"/>
            <a:r>
              <a:rPr lang="en-GB" sz="1900" dirty="0"/>
              <a:t>Animals and Humans</a:t>
            </a:r>
          </a:p>
          <a:p>
            <a:pPr lvl="0"/>
            <a:r>
              <a:rPr lang="en-GB" sz="1900" dirty="0"/>
              <a:t>Light and Shadow</a:t>
            </a:r>
          </a:p>
        </p:txBody>
      </p:sp>
      <p:pic>
        <p:nvPicPr>
          <p:cNvPr id="4" name="Picture 3">
            <a:extLst>
              <a:ext uri="{FF2B5EF4-FFF2-40B4-BE49-F238E27FC236}">
                <a16:creationId xmlns:a16="http://schemas.microsoft.com/office/drawing/2014/main" id="{9CB96FB9-3410-40CE-B9D1-57381E521515}"/>
              </a:ext>
            </a:extLst>
          </p:cNvPr>
          <p:cNvPicPr/>
          <p:nvPr/>
        </p:nvPicPr>
        <p:blipFill>
          <a:blip r:embed="rId2">
            <a:extLst>
              <a:ext uri="{28A0092B-C50C-407E-A947-70E740481C1C}">
                <a14:useLocalDpi xmlns:a14="http://schemas.microsoft.com/office/drawing/2010/main" val="0"/>
              </a:ext>
            </a:extLst>
          </a:blip>
          <a:stretch>
            <a:fillRect/>
          </a:stretch>
        </p:blipFill>
        <p:spPr>
          <a:xfrm>
            <a:off x="5629427" y="782218"/>
            <a:ext cx="2451316" cy="1958807"/>
          </a:xfrm>
          <a:prstGeom prst="rect">
            <a:avLst/>
          </a:prstGeom>
        </p:spPr>
      </p:pic>
      <p:pic>
        <p:nvPicPr>
          <p:cNvPr id="5" name="Picture 4">
            <a:extLst>
              <a:ext uri="{FF2B5EF4-FFF2-40B4-BE49-F238E27FC236}">
                <a16:creationId xmlns:a16="http://schemas.microsoft.com/office/drawing/2014/main" id="{1261B057-C12F-4AF2-9DFE-D6C51E89C710}"/>
              </a:ext>
            </a:extLst>
          </p:cNvPr>
          <p:cNvPicPr/>
          <p:nvPr/>
        </p:nvPicPr>
        <p:blipFill>
          <a:blip r:embed="rId3">
            <a:extLst>
              <a:ext uri="{28A0092B-C50C-407E-A947-70E740481C1C}">
                <a14:useLocalDpi xmlns:a14="http://schemas.microsoft.com/office/drawing/2010/main" val="0"/>
              </a:ext>
            </a:extLst>
          </a:blip>
          <a:stretch>
            <a:fillRect/>
          </a:stretch>
        </p:blipFill>
        <p:spPr>
          <a:xfrm>
            <a:off x="8356047" y="1976099"/>
            <a:ext cx="3044457" cy="1958807"/>
          </a:xfrm>
          <a:prstGeom prst="rect">
            <a:avLst/>
          </a:prstGeom>
        </p:spPr>
      </p:pic>
      <p:pic>
        <p:nvPicPr>
          <p:cNvPr id="6" name="Picture 5">
            <a:extLst>
              <a:ext uri="{FF2B5EF4-FFF2-40B4-BE49-F238E27FC236}">
                <a16:creationId xmlns:a16="http://schemas.microsoft.com/office/drawing/2014/main" id="{BC7AFF93-7E0D-411D-B54D-4695CC20C954}"/>
              </a:ext>
            </a:extLst>
          </p:cNvPr>
          <p:cNvPicPr/>
          <p:nvPr/>
        </p:nvPicPr>
        <p:blipFill>
          <a:blip r:embed="rId4">
            <a:extLst>
              <a:ext uri="{28A0092B-C50C-407E-A947-70E740481C1C}">
                <a14:useLocalDpi xmlns:a14="http://schemas.microsoft.com/office/drawing/2010/main" val="0"/>
              </a:ext>
            </a:extLst>
          </a:blip>
          <a:stretch>
            <a:fillRect/>
          </a:stretch>
        </p:blipFill>
        <p:spPr>
          <a:xfrm>
            <a:off x="6288530" y="4091625"/>
            <a:ext cx="2912578" cy="1775638"/>
          </a:xfrm>
          <a:prstGeom prst="rect">
            <a:avLst/>
          </a:prstGeom>
        </p:spPr>
      </p:pic>
    </p:spTree>
    <p:extLst>
      <p:ext uri="{BB962C8B-B14F-4D97-AF65-F5344CB8AC3E}">
        <p14:creationId xmlns:p14="http://schemas.microsoft.com/office/powerpoint/2010/main" val="3384340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C3A6C-7971-449D-9F9E-2A891A5068F0}"/>
              </a:ext>
            </a:extLst>
          </p:cNvPr>
          <p:cNvSpPr>
            <a:spLocks noGrp="1"/>
          </p:cNvSpPr>
          <p:nvPr>
            <p:ph type="title"/>
          </p:nvPr>
        </p:nvSpPr>
        <p:spPr/>
        <p:txBody>
          <a:bodyPr>
            <a:normAutofit/>
          </a:bodyPr>
          <a:lstStyle/>
          <a:p>
            <a:r>
              <a:rPr lang="en-GB" sz="2800" dirty="0"/>
              <a:t>Additional notes/changes from Year 2</a:t>
            </a:r>
          </a:p>
        </p:txBody>
      </p:sp>
      <p:sp>
        <p:nvSpPr>
          <p:cNvPr id="3" name="Content Placeholder 2">
            <a:extLst>
              <a:ext uri="{FF2B5EF4-FFF2-40B4-BE49-F238E27FC236}">
                <a16:creationId xmlns:a16="http://schemas.microsoft.com/office/drawing/2014/main" id="{C9A02EA5-DA66-4393-BB9E-C5D97943A0FC}"/>
              </a:ext>
            </a:extLst>
          </p:cNvPr>
          <p:cNvSpPr>
            <a:spLocks noGrp="1"/>
          </p:cNvSpPr>
          <p:nvPr>
            <p:ph idx="1"/>
          </p:nvPr>
        </p:nvSpPr>
        <p:spPr>
          <a:xfrm>
            <a:off x="727969" y="2103120"/>
            <a:ext cx="10662081" cy="3931920"/>
          </a:xfrm>
        </p:spPr>
        <p:txBody>
          <a:bodyPr/>
          <a:lstStyle/>
          <a:p>
            <a:r>
              <a:rPr lang="en-GB" sz="2000" b="1" dirty="0"/>
              <a:t>No show and tell </a:t>
            </a:r>
            <a:r>
              <a:rPr lang="en-GB" sz="2000" dirty="0"/>
              <a:t>(however if your child has a special award, they can share this in dragons assemblies on a Friday morning)</a:t>
            </a:r>
          </a:p>
          <a:p>
            <a:r>
              <a:rPr lang="en-GB" sz="2000" b="1" dirty="0"/>
              <a:t>Fruit and milk is no longer provided </a:t>
            </a:r>
            <a:r>
              <a:rPr lang="en-GB" sz="2000" dirty="0"/>
              <a:t>for free for junior children. If you would like your child to have fruit or milk you can order it at the office. </a:t>
            </a:r>
          </a:p>
          <a:p>
            <a:pPr lvl="0"/>
            <a:r>
              <a:rPr lang="en-GB" sz="2000" dirty="0"/>
              <a:t>Children can bring in a piece of fruit or a similar healthy snack from home to eat at playtime.</a:t>
            </a:r>
          </a:p>
          <a:p>
            <a:r>
              <a:rPr lang="en-GB" sz="2000" b="1" dirty="0"/>
              <a:t>No afternoon play in KS2!</a:t>
            </a:r>
          </a:p>
        </p:txBody>
      </p:sp>
    </p:spTree>
    <p:extLst>
      <p:ext uri="{BB962C8B-B14F-4D97-AF65-F5344CB8AC3E}">
        <p14:creationId xmlns:p14="http://schemas.microsoft.com/office/powerpoint/2010/main" val="261707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BE26A-3A2D-48ED-8E82-1B1F6E685CEC}"/>
              </a:ext>
            </a:extLst>
          </p:cNvPr>
          <p:cNvSpPr>
            <a:spLocks noGrp="1"/>
          </p:cNvSpPr>
          <p:nvPr>
            <p:ph type="title"/>
          </p:nvPr>
        </p:nvSpPr>
        <p:spPr/>
        <p:txBody>
          <a:bodyPr/>
          <a:lstStyle/>
          <a:p>
            <a:r>
              <a:rPr lang="en-GB" dirty="0"/>
              <a:t>Helping out at home</a:t>
            </a:r>
          </a:p>
        </p:txBody>
      </p:sp>
      <p:sp>
        <p:nvSpPr>
          <p:cNvPr id="3" name="Content Placeholder 2">
            <a:extLst>
              <a:ext uri="{FF2B5EF4-FFF2-40B4-BE49-F238E27FC236}">
                <a16:creationId xmlns:a16="http://schemas.microsoft.com/office/drawing/2014/main" id="{124A1E79-14D1-4148-9380-362BD9522F16}"/>
              </a:ext>
            </a:extLst>
          </p:cNvPr>
          <p:cNvSpPr>
            <a:spLocks noGrp="1"/>
          </p:cNvSpPr>
          <p:nvPr>
            <p:ph idx="1"/>
          </p:nvPr>
        </p:nvSpPr>
        <p:spPr>
          <a:xfrm>
            <a:off x="721895" y="1714434"/>
            <a:ext cx="10748210" cy="4942003"/>
          </a:xfrm>
        </p:spPr>
        <p:txBody>
          <a:bodyPr>
            <a:normAutofit/>
          </a:bodyPr>
          <a:lstStyle/>
          <a:p>
            <a:pPr lvl="0"/>
            <a:r>
              <a:rPr lang="en-GB" sz="2400" b="1" dirty="0"/>
              <a:t>Telling the time </a:t>
            </a:r>
            <a:r>
              <a:rPr lang="en-GB" dirty="0"/>
              <a:t>on an analogue and digital clock.</a:t>
            </a:r>
          </a:p>
          <a:p>
            <a:pPr lvl="0"/>
            <a:r>
              <a:rPr lang="en-GB" dirty="0"/>
              <a:t>Regular </a:t>
            </a:r>
            <a:r>
              <a:rPr lang="en-GB" sz="2400" b="1" dirty="0"/>
              <a:t>times-table practice!</a:t>
            </a:r>
          </a:p>
          <a:p>
            <a:pPr marL="0" lvl="0" indent="0">
              <a:buNone/>
            </a:pPr>
            <a:r>
              <a:rPr lang="en-GB" dirty="0"/>
              <a:t>By the end of Year 3 children are expected to have a secure knowledge of multiplication facts for the 2,3,4,5 8 and 10 times tables.</a:t>
            </a:r>
          </a:p>
          <a:p>
            <a:pPr marL="0" lvl="0" indent="0">
              <a:buNone/>
            </a:pPr>
            <a:r>
              <a:rPr lang="en-GB" dirty="0"/>
              <a:t>There is a national statutory times table test on all times tables up to 12 x 12 at the end of Year 4, so the more the children can secure now the better!</a:t>
            </a:r>
          </a:p>
          <a:p>
            <a:pPr marL="0" lvl="0" indent="0">
              <a:buNone/>
            </a:pPr>
            <a:r>
              <a:rPr lang="en-GB" dirty="0"/>
              <a:t>Each child has their own login details for TT </a:t>
            </a:r>
            <a:r>
              <a:rPr lang="en-GB" dirty="0" err="1"/>
              <a:t>Rockstars</a:t>
            </a:r>
            <a:r>
              <a:rPr lang="en-GB" dirty="0"/>
              <a:t> – this can be used at home. TT </a:t>
            </a:r>
            <a:r>
              <a:rPr lang="en-GB" dirty="0" err="1"/>
              <a:t>Rockstars</a:t>
            </a:r>
            <a:r>
              <a:rPr lang="en-GB" dirty="0"/>
              <a:t> uses a similar format to the statutory test. This year, we have added restrictions to limit how much time can be spent on it out of school</a:t>
            </a:r>
          </a:p>
          <a:p>
            <a:r>
              <a:rPr lang="en-GB" dirty="0"/>
              <a:t>Regular </a:t>
            </a:r>
            <a:r>
              <a:rPr lang="en-GB" sz="2800" b="1" dirty="0"/>
              <a:t>reading </a:t>
            </a:r>
            <a:r>
              <a:rPr lang="en-GB" dirty="0"/>
              <a:t>– 4 times a week. </a:t>
            </a:r>
            <a:endParaRPr lang="en-GB" sz="3600" b="1" dirty="0"/>
          </a:p>
          <a:p>
            <a:pPr marL="0" lvl="0" indent="0">
              <a:buNone/>
            </a:pPr>
            <a:r>
              <a:rPr lang="en-GB" dirty="0"/>
              <a:t>We encourage a range of texts and genres to keep them engaged and enjoying reading. As the children become more confident at reading words, they need to be able to understand the text at a deeper level and be able to answer a range of comprehension questions. </a:t>
            </a:r>
          </a:p>
        </p:txBody>
      </p:sp>
    </p:spTree>
    <p:extLst>
      <p:ext uri="{BB962C8B-B14F-4D97-AF65-F5344CB8AC3E}">
        <p14:creationId xmlns:p14="http://schemas.microsoft.com/office/powerpoint/2010/main" val="3874764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578AA42-66B0-4C88-91E1-06AD54C16146}"/>
              </a:ext>
            </a:extLst>
          </p:cNvPr>
          <p:cNvSpPr>
            <a:spLocks noGrp="1"/>
          </p:cNvSpPr>
          <p:nvPr>
            <p:ph idx="1"/>
          </p:nvPr>
        </p:nvSpPr>
        <p:spPr>
          <a:xfrm>
            <a:off x="899652" y="795430"/>
            <a:ext cx="10058400" cy="3931920"/>
          </a:xfrm>
        </p:spPr>
        <p:txBody>
          <a:bodyPr/>
          <a:lstStyle/>
          <a:p>
            <a:r>
              <a:rPr lang="en-GB" u="sng" dirty="0"/>
              <a:t>Class Dojo</a:t>
            </a:r>
          </a:p>
          <a:p>
            <a:r>
              <a:rPr lang="en-GB" dirty="0"/>
              <a:t> We use Class Dojo to encourage positive behaviour. Children can get individual and/or group points for almost anything. There will be a reward for the group and individual winners.</a:t>
            </a:r>
          </a:p>
          <a:p>
            <a:r>
              <a:rPr lang="en-GB" dirty="0"/>
              <a:t>Dragon’s Gold-Children can earn Dragon’s Gold alongside Dojos. The winners of the Dragon’s Gold total have a group reward.</a:t>
            </a:r>
          </a:p>
          <a:p>
            <a:r>
              <a:rPr lang="en-GB" dirty="0"/>
              <a:t>We follow the School’s behaviour policy if expectations aren’t followed</a:t>
            </a:r>
          </a:p>
        </p:txBody>
      </p:sp>
      <p:pic>
        <p:nvPicPr>
          <p:cNvPr id="5" name="Picture 4">
            <a:extLst>
              <a:ext uri="{FF2B5EF4-FFF2-40B4-BE49-F238E27FC236}">
                <a16:creationId xmlns:a16="http://schemas.microsoft.com/office/drawing/2014/main" id="{8A259A13-CEEB-4C11-A7B7-40C6ABD8D88D}"/>
              </a:ext>
            </a:extLst>
          </p:cNvPr>
          <p:cNvPicPr>
            <a:picLocks noChangeAspect="1"/>
          </p:cNvPicPr>
          <p:nvPr/>
        </p:nvPicPr>
        <p:blipFill>
          <a:blip r:embed="rId2"/>
          <a:stretch>
            <a:fillRect/>
          </a:stretch>
        </p:blipFill>
        <p:spPr>
          <a:xfrm>
            <a:off x="1750141" y="3734782"/>
            <a:ext cx="8127751" cy="2327788"/>
          </a:xfrm>
          <a:prstGeom prst="rect">
            <a:avLst/>
          </a:prstGeom>
        </p:spPr>
      </p:pic>
    </p:spTree>
    <p:extLst>
      <p:ext uri="{BB962C8B-B14F-4D97-AF65-F5344CB8AC3E}">
        <p14:creationId xmlns:p14="http://schemas.microsoft.com/office/powerpoint/2010/main" val="1414927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F54F28-09D8-4DA5-B2B8-1EE040D6B8B0}"/>
              </a:ext>
            </a:extLst>
          </p:cNvPr>
          <p:cNvSpPr>
            <a:spLocks noGrp="1"/>
          </p:cNvSpPr>
          <p:nvPr>
            <p:ph idx="1"/>
          </p:nvPr>
        </p:nvSpPr>
        <p:spPr>
          <a:xfrm>
            <a:off x="4972664" y="2959562"/>
            <a:ext cx="2246671" cy="688206"/>
          </a:xfrm>
        </p:spPr>
        <p:txBody>
          <a:bodyPr>
            <a:normAutofit fontScale="92500"/>
          </a:bodyPr>
          <a:lstStyle/>
          <a:p>
            <a:pPr marL="0" indent="0">
              <a:buNone/>
            </a:pPr>
            <a:r>
              <a:rPr lang="en-GB" sz="3200" dirty="0"/>
              <a:t>Questions?</a:t>
            </a:r>
          </a:p>
        </p:txBody>
      </p:sp>
    </p:spTree>
    <p:extLst>
      <p:ext uri="{BB962C8B-B14F-4D97-AF65-F5344CB8AC3E}">
        <p14:creationId xmlns:p14="http://schemas.microsoft.com/office/powerpoint/2010/main" val="1649739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docProps/app.xml><?xml version="1.0" encoding="utf-8"?>
<Properties xmlns="http://schemas.openxmlformats.org/officeDocument/2006/extended-properties" xmlns:vt="http://schemas.openxmlformats.org/officeDocument/2006/docPropsVTypes">
  <Template>Savon</Template>
  <TotalTime>6210</TotalTime>
  <Words>1059</Words>
  <Application>Microsoft Office PowerPoint</Application>
  <PresentationFormat>Widescreen</PresentationFormat>
  <Paragraphs>90</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Arial Black</vt:lpstr>
      <vt:lpstr>Century Gothic</vt:lpstr>
      <vt:lpstr>Savon</vt:lpstr>
      <vt:lpstr>Welcome talk</vt:lpstr>
      <vt:lpstr>The Y3 Team</vt:lpstr>
      <vt:lpstr>The school day</vt:lpstr>
      <vt:lpstr>PE</vt:lpstr>
      <vt:lpstr>Swimming</vt:lpstr>
      <vt:lpstr>Photo permission</vt:lpstr>
      <vt:lpstr>Reading and reading diaries</vt:lpstr>
      <vt:lpstr>PowerPoint Presentation</vt:lpstr>
      <vt:lpstr>Spellings</vt:lpstr>
      <vt:lpstr>Spellings</vt:lpstr>
      <vt:lpstr>Homework</vt:lpstr>
      <vt:lpstr>Topics </vt:lpstr>
      <vt:lpstr>Additional notes/changes from Year 2</vt:lpstr>
      <vt:lpstr>Helping out at home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talk</dc:title>
  <dc:creator>Maeve Keane</dc:creator>
  <cp:lastModifiedBy>Bryn Shelley</cp:lastModifiedBy>
  <cp:revision>49</cp:revision>
  <cp:lastPrinted>2023-09-05T11:04:32Z</cp:lastPrinted>
  <dcterms:created xsi:type="dcterms:W3CDTF">2022-08-02T12:16:15Z</dcterms:created>
  <dcterms:modified xsi:type="dcterms:W3CDTF">2026-09-17T09:22:41Z</dcterms:modified>
</cp:coreProperties>
</file>