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58" r:id="rId5"/>
    <p:sldId id="259" r:id="rId6"/>
    <p:sldId id="265" r:id="rId7"/>
    <p:sldId id="261" r:id="rId8"/>
    <p:sldId id="260" r:id="rId9"/>
    <p:sldId id="262" r:id="rId10"/>
    <p:sldId id="263"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5DF06-4D8E-4E24-89CD-29DF446FBC49}"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A3FE19-5466-41ED-9946-BB7407B02B1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280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5DF06-4D8E-4E24-89CD-29DF446FBC49}"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A3FE19-5466-41ED-9946-BB7407B02B1C}" type="slidenum">
              <a:rPr lang="en-GB" smtClean="0"/>
              <a:t>‹#›</a:t>
            </a:fld>
            <a:endParaRPr lang="en-GB"/>
          </a:p>
        </p:txBody>
      </p:sp>
    </p:spTree>
    <p:extLst>
      <p:ext uri="{BB962C8B-B14F-4D97-AF65-F5344CB8AC3E}">
        <p14:creationId xmlns:p14="http://schemas.microsoft.com/office/powerpoint/2010/main" val="392169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5DF06-4D8E-4E24-89CD-29DF446FBC49}"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A3FE19-5466-41ED-9946-BB7407B02B1C}" type="slidenum">
              <a:rPr lang="en-GB" smtClean="0"/>
              <a:t>‹#›</a:t>
            </a:fld>
            <a:endParaRPr lang="en-GB"/>
          </a:p>
        </p:txBody>
      </p:sp>
    </p:spTree>
    <p:extLst>
      <p:ext uri="{BB962C8B-B14F-4D97-AF65-F5344CB8AC3E}">
        <p14:creationId xmlns:p14="http://schemas.microsoft.com/office/powerpoint/2010/main" val="120342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5DF06-4D8E-4E24-89CD-29DF446FBC49}"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A3FE19-5466-41ED-9946-BB7407B02B1C}" type="slidenum">
              <a:rPr lang="en-GB" smtClean="0"/>
              <a:t>‹#›</a:t>
            </a:fld>
            <a:endParaRPr lang="en-GB"/>
          </a:p>
        </p:txBody>
      </p:sp>
    </p:spTree>
    <p:extLst>
      <p:ext uri="{BB962C8B-B14F-4D97-AF65-F5344CB8AC3E}">
        <p14:creationId xmlns:p14="http://schemas.microsoft.com/office/powerpoint/2010/main" val="226601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25DF06-4D8E-4E24-89CD-29DF446FBC49}"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A3FE19-5466-41ED-9946-BB7407B02B1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60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25DF06-4D8E-4E24-89CD-29DF446FBC49}"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A3FE19-5466-41ED-9946-BB7407B02B1C}" type="slidenum">
              <a:rPr lang="en-GB" smtClean="0"/>
              <a:t>‹#›</a:t>
            </a:fld>
            <a:endParaRPr lang="en-GB"/>
          </a:p>
        </p:txBody>
      </p:sp>
    </p:spTree>
    <p:extLst>
      <p:ext uri="{BB962C8B-B14F-4D97-AF65-F5344CB8AC3E}">
        <p14:creationId xmlns:p14="http://schemas.microsoft.com/office/powerpoint/2010/main" val="322592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25DF06-4D8E-4E24-89CD-29DF446FBC49}" type="datetimeFigureOut">
              <a:rPr lang="en-GB" smtClean="0"/>
              <a:t>01/12/2025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A3FE19-5466-41ED-9946-BB7407B02B1C}" type="slidenum">
              <a:rPr lang="en-GB" smtClean="0"/>
              <a:t>‹#›</a:t>
            </a:fld>
            <a:endParaRPr lang="en-GB"/>
          </a:p>
        </p:txBody>
      </p:sp>
    </p:spTree>
    <p:extLst>
      <p:ext uri="{BB962C8B-B14F-4D97-AF65-F5344CB8AC3E}">
        <p14:creationId xmlns:p14="http://schemas.microsoft.com/office/powerpoint/2010/main" val="281519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25DF06-4D8E-4E24-89CD-29DF446FBC49}" type="datetimeFigureOut">
              <a:rPr lang="en-GB" smtClean="0"/>
              <a:t>01/12/2025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A3FE19-5466-41ED-9946-BB7407B02B1C}" type="slidenum">
              <a:rPr lang="en-GB" smtClean="0"/>
              <a:t>‹#›</a:t>
            </a:fld>
            <a:endParaRPr lang="en-GB"/>
          </a:p>
        </p:txBody>
      </p:sp>
    </p:spTree>
    <p:extLst>
      <p:ext uri="{BB962C8B-B14F-4D97-AF65-F5344CB8AC3E}">
        <p14:creationId xmlns:p14="http://schemas.microsoft.com/office/powerpoint/2010/main" val="150495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25DF06-4D8E-4E24-89CD-29DF446FBC49}" type="datetimeFigureOut">
              <a:rPr lang="en-GB" smtClean="0"/>
              <a:t>01/12/2025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BDA3FE19-5466-41ED-9946-BB7407B02B1C}" type="slidenum">
              <a:rPr lang="en-GB" smtClean="0"/>
              <a:t>‹#›</a:t>
            </a:fld>
            <a:endParaRPr lang="en-GB"/>
          </a:p>
        </p:txBody>
      </p:sp>
    </p:spTree>
    <p:extLst>
      <p:ext uri="{BB962C8B-B14F-4D97-AF65-F5344CB8AC3E}">
        <p14:creationId xmlns:p14="http://schemas.microsoft.com/office/powerpoint/2010/main" val="128438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25DF06-4D8E-4E24-89CD-29DF446FBC49}" type="datetimeFigureOut">
              <a:rPr lang="en-GB" smtClean="0"/>
              <a:t>01/12/2025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A3FE19-5466-41ED-9946-BB7407B02B1C}" type="slidenum">
              <a:rPr lang="en-GB" smtClean="0"/>
              <a:t>‹#›</a:t>
            </a:fld>
            <a:endParaRPr lang="en-GB"/>
          </a:p>
        </p:txBody>
      </p:sp>
    </p:spTree>
    <p:extLst>
      <p:ext uri="{BB962C8B-B14F-4D97-AF65-F5344CB8AC3E}">
        <p14:creationId xmlns:p14="http://schemas.microsoft.com/office/powerpoint/2010/main" val="370482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25DF06-4D8E-4E24-89CD-29DF446FBC49}"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A3FE19-5466-41ED-9946-BB7407B02B1C}" type="slidenum">
              <a:rPr lang="en-GB" smtClean="0"/>
              <a:t>‹#›</a:t>
            </a:fld>
            <a:endParaRPr lang="en-GB"/>
          </a:p>
        </p:txBody>
      </p:sp>
    </p:spTree>
    <p:extLst>
      <p:ext uri="{BB962C8B-B14F-4D97-AF65-F5344CB8AC3E}">
        <p14:creationId xmlns:p14="http://schemas.microsoft.com/office/powerpoint/2010/main" val="273749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25DF06-4D8E-4E24-89CD-29DF446FBC49}" type="datetimeFigureOut">
              <a:rPr lang="en-GB" smtClean="0"/>
              <a:t>01/12/2025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DA3FE19-5466-41ED-9946-BB7407B02B1C}"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219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8B3E-B440-4218-8204-C6D401715692}"/>
              </a:ext>
            </a:extLst>
          </p:cNvPr>
          <p:cNvSpPr>
            <a:spLocks noGrp="1"/>
          </p:cNvSpPr>
          <p:nvPr>
            <p:ph type="ctrTitle"/>
          </p:nvPr>
        </p:nvSpPr>
        <p:spPr/>
        <p:txBody>
          <a:bodyPr/>
          <a:lstStyle/>
          <a:p>
            <a:r>
              <a:rPr lang="en-GB" dirty="0"/>
              <a:t>Year 4 Residential</a:t>
            </a:r>
          </a:p>
        </p:txBody>
      </p:sp>
      <p:sp>
        <p:nvSpPr>
          <p:cNvPr id="3" name="Subtitle 2">
            <a:extLst>
              <a:ext uri="{FF2B5EF4-FFF2-40B4-BE49-F238E27FC236}">
                <a16:creationId xmlns:a16="http://schemas.microsoft.com/office/drawing/2014/main" id="{A7B6E954-2747-4092-B775-EBF9ED125D97}"/>
              </a:ext>
            </a:extLst>
          </p:cNvPr>
          <p:cNvSpPr>
            <a:spLocks noGrp="1"/>
          </p:cNvSpPr>
          <p:nvPr>
            <p:ph type="subTitle" idx="1"/>
          </p:nvPr>
        </p:nvSpPr>
        <p:spPr/>
        <p:txBody>
          <a:bodyPr/>
          <a:lstStyle/>
          <a:p>
            <a:r>
              <a:rPr lang="en-GB" dirty="0"/>
              <a:t>Caythorpe Court</a:t>
            </a:r>
          </a:p>
          <a:p>
            <a:r>
              <a:rPr lang="en-GB" dirty="0"/>
              <a:t>Wednesday 22</a:t>
            </a:r>
            <a:r>
              <a:rPr lang="en-GB" baseline="30000" dirty="0"/>
              <a:t>nd</a:t>
            </a:r>
            <a:r>
              <a:rPr lang="en-GB" dirty="0"/>
              <a:t>  April – Friday 24</a:t>
            </a:r>
            <a:r>
              <a:rPr lang="en-GB" baseline="30000" dirty="0"/>
              <a:t>th </a:t>
            </a:r>
            <a:r>
              <a:rPr lang="en-GB" dirty="0"/>
              <a:t>April 2026</a:t>
            </a:r>
          </a:p>
        </p:txBody>
      </p:sp>
    </p:spTree>
    <p:extLst>
      <p:ext uri="{BB962C8B-B14F-4D97-AF65-F5344CB8AC3E}">
        <p14:creationId xmlns:p14="http://schemas.microsoft.com/office/powerpoint/2010/main" val="1606897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D59F-CC87-4EE0-89BA-61F29052B34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E15E4D6-1D58-47DF-A213-39143F067CCF}"/>
              </a:ext>
            </a:extLst>
          </p:cNvPr>
          <p:cNvSpPr>
            <a:spLocks noGrp="1"/>
          </p:cNvSpPr>
          <p:nvPr>
            <p:ph idx="1"/>
          </p:nvPr>
        </p:nvSpPr>
        <p:spPr/>
        <p:txBody>
          <a:bodyPr>
            <a:normAutofit/>
          </a:bodyPr>
          <a:lstStyle/>
          <a:p>
            <a:r>
              <a:rPr lang="en-GB" dirty="0"/>
              <a:t>We really hope that the children get as much out of this as we expect them to.</a:t>
            </a:r>
          </a:p>
          <a:p>
            <a:r>
              <a:rPr lang="en-GB" dirty="0"/>
              <a:t>We will be focusing a lot on independence: they will be responsible for sorting their clean/dirty clothes, keeping their room tidy, being ready on time in the morning etc.</a:t>
            </a:r>
          </a:p>
          <a:p>
            <a:r>
              <a:rPr lang="en-GB" dirty="0"/>
              <a:t>We know there will be some children who are nervous, who haven’t spent a night away from home before, who may have a fear of heights or something else etc. Nobody will be forced to do anything they are really frightened of, but we will try to encourage them to try and overcome those fears and make the most of what opportunities they have.</a:t>
            </a:r>
          </a:p>
          <a:p>
            <a:r>
              <a:rPr lang="en-GB" dirty="0">
                <a:solidFill>
                  <a:srgbClr val="FF0000"/>
                </a:solidFill>
              </a:rPr>
              <a:t>There is a gift shop so the children can take £5 to buy a souvenir (we will collect these in so it will need to be in a </a:t>
            </a:r>
            <a:r>
              <a:rPr lang="en-GB" b="1" dirty="0">
                <a:solidFill>
                  <a:srgbClr val="FF0000"/>
                </a:solidFill>
              </a:rPr>
              <a:t>named envelope or purse</a:t>
            </a:r>
            <a:r>
              <a:rPr lang="en-GB" dirty="0">
                <a:solidFill>
                  <a:srgbClr val="FF0000"/>
                </a:solidFill>
              </a:rPr>
              <a:t>).</a:t>
            </a:r>
          </a:p>
          <a:p>
            <a:r>
              <a:rPr lang="en-GB" dirty="0">
                <a:solidFill>
                  <a:srgbClr val="FFC000"/>
                </a:solidFill>
              </a:rPr>
              <a:t>Although the kit list says a sleeping bag or duvet, a sleeping bag is far more suitable as it is easier to carry.</a:t>
            </a:r>
          </a:p>
          <a:p>
            <a:endParaRPr lang="en-GB" dirty="0">
              <a:solidFill>
                <a:srgbClr val="FF0000"/>
              </a:solidFill>
            </a:endParaRPr>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5942C1DF-5D1D-4CE4-B4ED-17BA0C4DB315}"/>
              </a:ext>
            </a:extLst>
          </p:cNvPr>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197827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8ECCBF-C88C-4323-B8FA-649F74F428B5}"/>
              </a:ext>
            </a:extLst>
          </p:cNvPr>
          <p:cNvSpPr>
            <a:spLocks noGrp="1"/>
          </p:cNvSpPr>
          <p:nvPr>
            <p:ph type="ctrTitle"/>
          </p:nvPr>
        </p:nvSpPr>
        <p:spPr/>
        <p:txBody>
          <a:bodyPr/>
          <a:lstStyle/>
          <a:p>
            <a:r>
              <a:rPr lang="en-GB" dirty="0"/>
              <a:t>Any questions?</a:t>
            </a:r>
          </a:p>
        </p:txBody>
      </p:sp>
      <p:sp>
        <p:nvSpPr>
          <p:cNvPr id="3" name="Subtitle 2">
            <a:extLst>
              <a:ext uri="{FF2B5EF4-FFF2-40B4-BE49-F238E27FC236}">
                <a16:creationId xmlns:a16="http://schemas.microsoft.com/office/drawing/2014/main" id="{668BC7B1-CFDE-49BD-823B-1C9ABB7F5D5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8131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35D1-7A59-4C22-A29A-1AD9327902A7}"/>
              </a:ext>
            </a:extLst>
          </p:cNvPr>
          <p:cNvSpPr>
            <a:spLocks noGrp="1"/>
          </p:cNvSpPr>
          <p:nvPr>
            <p:ph type="title"/>
          </p:nvPr>
        </p:nvSpPr>
        <p:spPr/>
        <p:txBody>
          <a:bodyPr/>
          <a:lstStyle/>
          <a:p>
            <a:r>
              <a:rPr lang="en-GB" dirty="0"/>
              <a:t>Where is it?</a:t>
            </a:r>
          </a:p>
        </p:txBody>
      </p:sp>
      <p:sp>
        <p:nvSpPr>
          <p:cNvPr id="4" name="Text Placeholder 3">
            <a:extLst>
              <a:ext uri="{FF2B5EF4-FFF2-40B4-BE49-F238E27FC236}">
                <a16:creationId xmlns:a16="http://schemas.microsoft.com/office/drawing/2014/main" id="{DB9B4642-1322-47AD-8B7C-E33DFA0569EA}"/>
              </a:ext>
            </a:extLst>
          </p:cNvPr>
          <p:cNvSpPr>
            <a:spLocks noGrp="1"/>
          </p:cNvSpPr>
          <p:nvPr>
            <p:ph type="body" sz="half" idx="2"/>
          </p:nvPr>
        </p:nvSpPr>
        <p:spPr/>
        <p:txBody>
          <a:bodyPr>
            <a:normAutofit/>
          </a:bodyPr>
          <a:lstStyle/>
          <a:p>
            <a:r>
              <a:rPr lang="en-GB" sz="2400" dirty="0" err="1"/>
              <a:t>Caythorpe</a:t>
            </a:r>
            <a:r>
              <a:rPr lang="en-GB" sz="2400" dirty="0"/>
              <a:t> Heath Ln, </a:t>
            </a:r>
            <a:r>
              <a:rPr lang="en-GB" sz="2400" dirty="0" err="1"/>
              <a:t>Caythorpe</a:t>
            </a:r>
            <a:r>
              <a:rPr lang="en-GB" sz="2400" dirty="0"/>
              <a:t>, Grantham NG32 3ER</a:t>
            </a:r>
          </a:p>
          <a:p>
            <a:endParaRPr lang="en-GB" sz="2400" dirty="0"/>
          </a:p>
          <a:p>
            <a:r>
              <a:rPr lang="en-GB" sz="2400" dirty="0"/>
              <a:t>It is about an hour away</a:t>
            </a:r>
          </a:p>
        </p:txBody>
      </p:sp>
      <p:pic>
        <p:nvPicPr>
          <p:cNvPr id="3" name="Picture 2">
            <a:extLst>
              <a:ext uri="{FF2B5EF4-FFF2-40B4-BE49-F238E27FC236}">
                <a16:creationId xmlns:a16="http://schemas.microsoft.com/office/drawing/2014/main" id="{F38BED78-86D1-4ACF-8DB4-DE6EC2A3CBD6}"/>
              </a:ext>
            </a:extLst>
          </p:cNvPr>
          <p:cNvPicPr>
            <a:picLocks noChangeAspect="1"/>
          </p:cNvPicPr>
          <p:nvPr/>
        </p:nvPicPr>
        <p:blipFill>
          <a:blip r:embed="rId2"/>
          <a:stretch>
            <a:fillRect/>
          </a:stretch>
        </p:blipFill>
        <p:spPr>
          <a:xfrm>
            <a:off x="4321800" y="161910"/>
            <a:ext cx="7602722" cy="4062104"/>
          </a:xfrm>
          <a:prstGeom prst="rect">
            <a:avLst/>
          </a:prstGeom>
        </p:spPr>
      </p:pic>
      <p:pic>
        <p:nvPicPr>
          <p:cNvPr id="6" name="Content Placeholder 5">
            <a:extLst>
              <a:ext uri="{FF2B5EF4-FFF2-40B4-BE49-F238E27FC236}">
                <a16:creationId xmlns:a16="http://schemas.microsoft.com/office/drawing/2014/main" id="{6537AC1F-28A0-4AD0-80D3-E3782AF465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0524" y="3672138"/>
            <a:ext cx="5201574" cy="2925885"/>
          </a:xfrm>
        </p:spPr>
      </p:pic>
    </p:spTree>
    <p:extLst>
      <p:ext uri="{BB962C8B-B14F-4D97-AF65-F5344CB8AC3E}">
        <p14:creationId xmlns:p14="http://schemas.microsoft.com/office/powerpoint/2010/main" val="67371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31F09-07A0-4A27-AB81-6D3D5D962E11}"/>
              </a:ext>
            </a:extLst>
          </p:cNvPr>
          <p:cNvSpPr>
            <a:spLocks noGrp="1"/>
          </p:cNvSpPr>
          <p:nvPr>
            <p:ph type="title"/>
          </p:nvPr>
        </p:nvSpPr>
        <p:spPr/>
        <p:txBody>
          <a:bodyPr/>
          <a:lstStyle/>
          <a:p>
            <a:r>
              <a:rPr lang="en-GB" dirty="0"/>
              <a:t>Staffing</a:t>
            </a:r>
          </a:p>
        </p:txBody>
      </p:sp>
      <p:sp>
        <p:nvSpPr>
          <p:cNvPr id="3" name="Content Placeholder 2">
            <a:extLst>
              <a:ext uri="{FF2B5EF4-FFF2-40B4-BE49-F238E27FC236}">
                <a16:creationId xmlns:a16="http://schemas.microsoft.com/office/drawing/2014/main" id="{F16B31A4-36FC-4D53-A0E3-AF3239CBD163}"/>
              </a:ext>
            </a:extLst>
          </p:cNvPr>
          <p:cNvSpPr>
            <a:spLocks noGrp="1"/>
          </p:cNvSpPr>
          <p:nvPr>
            <p:ph idx="1"/>
          </p:nvPr>
        </p:nvSpPr>
        <p:spPr/>
        <p:txBody>
          <a:bodyPr>
            <a:normAutofit/>
          </a:bodyPr>
          <a:lstStyle/>
          <a:p>
            <a:r>
              <a:rPr lang="en-GB" sz="3200" dirty="0"/>
              <a:t>There will be 7 members of staff going…</a:t>
            </a:r>
          </a:p>
          <a:p>
            <a:r>
              <a:rPr lang="en-GB" sz="3200" dirty="0"/>
              <a:t>Miss Stubbs</a:t>
            </a:r>
          </a:p>
          <a:p>
            <a:r>
              <a:rPr lang="en-GB" sz="3200" dirty="0"/>
              <a:t>Mrs Bradford</a:t>
            </a:r>
          </a:p>
          <a:p>
            <a:r>
              <a:rPr lang="en-GB" sz="3200" dirty="0"/>
              <a:t>Mrs Baylis (formerly Mrs Oakes)</a:t>
            </a:r>
          </a:p>
          <a:p>
            <a:r>
              <a:rPr lang="en-GB" sz="3200" dirty="0"/>
              <a:t>Miss Bloodworth (1-1)</a:t>
            </a:r>
          </a:p>
          <a:p>
            <a:endParaRPr lang="en-GB" sz="3200" dirty="0"/>
          </a:p>
          <a:p>
            <a:r>
              <a:rPr lang="en-GB" sz="3200" dirty="0"/>
              <a:t>And others to be confirmed </a:t>
            </a:r>
          </a:p>
          <a:p>
            <a:endParaRPr lang="en-GB" sz="3200" dirty="0"/>
          </a:p>
        </p:txBody>
      </p:sp>
      <p:sp>
        <p:nvSpPr>
          <p:cNvPr id="4" name="Text Placeholder 3">
            <a:extLst>
              <a:ext uri="{FF2B5EF4-FFF2-40B4-BE49-F238E27FC236}">
                <a16:creationId xmlns:a16="http://schemas.microsoft.com/office/drawing/2014/main" id="{181D6436-AEAE-409B-8A3A-2253DB046614}"/>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55812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7432-D31B-4C0C-B206-B698B86ADA93}"/>
              </a:ext>
            </a:extLst>
          </p:cNvPr>
          <p:cNvSpPr>
            <a:spLocks noGrp="1"/>
          </p:cNvSpPr>
          <p:nvPr>
            <p:ph type="title"/>
          </p:nvPr>
        </p:nvSpPr>
        <p:spPr>
          <a:xfrm>
            <a:off x="547352" y="529965"/>
            <a:ext cx="3200400" cy="513224"/>
          </a:xfrm>
        </p:spPr>
        <p:txBody>
          <a:bodyPr>
            <a:normAutofit fontScale="90000"/>
          </a:bodyPr>
          <a:lstStyle/>
          <a:p>
            <a:r>
              <a:rPr lang="en-GB" u="sng" dirty="0"/>
              <a:t>Kit list</a:t>
            </a:r>
          </a:p>
        </p:txBody>
      </p:sp>
      <p:pic>
        <p:nvPicPr>
          <p:cNvPr id="9" name="Content Placeholder 8">
            <a:extLst>
              <a:ext uri="{FF2B5EF4-FFF2-40B4-BE49-F238E27FC236}">
                <a16:creationId xmlns:a16="http://schemas.microsoft.com/office/drawing/2014/main" id="{9E9F8537-6870-4B4B-8142-0ACADA1DBD48}"/>
              </a:ext>
            </a:extLst>
          </p:cNvPr>
          <p:cNvPicPr>
            <a:picLocks noGrp="1" noChangeAspect="1"/>
          </p:cNvPicPr>
          <p:nvPr>
            <p:ph idx="1"/>
          </p:nvPr>
        </p:nvPicPr>
        <p:blipFill>
          <a:blip r:embed="rId2"/>
          <a:stretch>
            <a:fillRect/>
          </a:stretch>
        </p:blipFill>
        <p:spPr>
          <a:xfrm>
            <a:off x="5884936" y="98011"/>
            <a:ext cx="4693416" cy="6548433"/>
          </a:xfrm>
          <a:prstGeom prst="rect">
            <a:avLst/>
          </a:prstGeom>
        </p:spPr>
      </p:pic>
      <p:sp>
        <p:nvSpPr>
          <p:cNvPr id="4" name="Text Placeholder 3">
            <a:extLst>
              <a:ext uri="{FF2B5EF4-FFF2-40B4-BE49-F238E27FC236}">
                <a16:creationId xmlns:a16="http://schemas.microsoft.com/office/drawing/2014/main" id="{6AF11395-3AEB-476D-A415-55EA19B2A3AF}"/>
              </a:ext>
            </a:extLst>
          </p:cNvPr>
          <p:cNvSpPr>
            <a:spLocks noGrp="1"/>
          </p:cNvSpPr>
          <p:nvPr>
            <p:ph type="body" sz="half" idx="2"/>
          </p:nvPr>
        </p:nvSpPr>
        <p:spPr>
          <a:xfrm>
            <a:off x="351475" y="1233442"/>
            <a:ext cx="3200400" cy="5248039"/>
          </a:xfrm>
        </p:spPr>
        <p:txBody>
          <a:bodyPr>
            <a:normAutofit fontScale="92500" lnSpcReduction="20000"/>
          </a:bodyPr>
          <a:lstStyle/>
          <a:p>
            <a:r>
              <a:rPr lang="en-GB" dirty="0"/>
              <a:t>(</a:t>
            </a:r>
            <a:r>
              <a:rPr lang="en-GB" sz="2000" dirty="0"/>
              <a:t>See handout)</a:t>
            </a:r>
          </a:p>
          <a:p>
            <a:r>
              <a:rPr lang="en-GB" sz="2000" dirty="0"/>
              <a:t>Don’t send your child in their best party clothes as they may get wet, dirty and torn (it’s unlikely that they will tear, but they could get snagged on something).</a:t>
            </a:r>
          </a:p>
          <a:p>
            <a:r>
              <a:rPr lang="en-GB" sz="2000" dirty="0"/>
              <a:t>Very short shorts can mean that harness aren’t safe for aerial activities. </a:t>
            </a:r>
          </a:p>
          <a:p>
            <a:r>
              <a:rPr lang="en-GB" sz="2000" dirty="0"/>
              <a:t>We cannot carry everything for all children so they need to be able to carry it themselves. </a:t>
            </a:r>
          </a:p>
          <a:p>
            <a:r>
              <a:rPr lang="en-GB" sz="2000" dirty="0"/>
              <a:t>Speak with your child about how to pack their bag back up and look after their belongings.</a:t>
            </a:r>
          </a:p>
          <a:p>
            <a:r>
              <a:rPr lang="en-GB" sz="2000" dirty="0"/>
              <a:t>They </a:t>
            </a:r>
            <a:r>
              <a:rPr lang="en-GB" sz="2000" b="1" dirty="0"/>
              <a:t>cannot</a:t>
            </a:r>
            <a:r>
              <a:rPr lang="en-GB" sz="2000" dirty="0"/>
              <a:t> bring sweets for their dorms. </a:t>
            </a:r>
          </a:p>
          <a:p>
            <a:endParaRPr lang="en-GB" sz="2000" dirty="0"/>
          </a:p>
          <a:p>
            <a:endParaRPr lang="en-GB" sz="2000" dirty="0"/>
          </a:p>
          <a:p>
            <a:endParaRPr lang="en-GB" sz="2000" dirty="0"/>
          </a:p>
          <a:p>
            <a:endParaRPr lang="en-GB" sz="2000" dirty="0"/>
          </a:p>
          <a:p>
            <a:endParaRPr lang="en-GB" sz="2000" dirty="0"/>
          </a:p>
          <a:p>
            <a:endParaRPr lang="en-GB" sz="2000" u="sng" dirty="0"/>
          </a:p>
          <a:p>
            <a:endParaRPr lang="en-GB" dirty="0"/>
          </a:p>
        </p:txBody>
      </p:sp>
    </p:spTree>
    <p:extLst>
      <p:ext uri="{BB962C8B-B14F-4D97-AF65-F5344CB8AC3E}">
        <p14:creationId xmlns:p14="http://schemas.microsoft.com/office/powerpoint/2010/main" val="27768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57541-2CB6-45F1-A084-A8EA7B3D674A}"/>
              </a:ext>
            </a:extLst>
          </p:cNvPr>
          <p:cNvSpPr>
            <a:spLocks noGrp="1"/>
          </p:cNvSpPr>
          <p:nvPr>
            <p:ph type="title"/>
          </p:nvPr>
        </p:nvSpPr>
        <p:spPr>
          <a:xfrm>
            <a:off x="839790" y="457200"/>
            <a:ext cx="3932236" cy="530225"/>
          </a:xfrm>
        </p:spPr>
        <p:txBody>
          <a:bodyPr>
            <a:normAutofit fontScale="90000"/>
          </a:bodyPr>
          <a:lstStyle/>
          <a:p>
            <a:r>
              <a:rPr lang="en-GB" dirty="0"/>
              <a:t>Activities</a:t>
            </a:r>
          </a:p>
        </p:txBody>
      </p:sp>
      <p:sp>
        <p:nvSpPr>
          <p:cNvPr id="3" name="Content Placeholder 2">
            <a:extLst>
              <a:ext uri="{FF2B5EF4-FFF2-40B4-BE49-F238E27FC236}">
                <a16:creationId xmlns:a16="http://schemas.microsoft.com/office/drawing/2014/main" id="{E8FC9A6D-B025-4478-BA14-44C3C96B9455}"/>
              </a:ext>
            </a:extLst>
          </p:cNvPr>
          <p:cNvSpPr>
            <a:spLocks noGrp="1"/>
          </p:cNvSpPr>
          <p:nvPr>
            <p:ph idx="1"/>
          </p:nvPr>
        </p:nvSpPr>
        <p:spPr>
          <a:xfrm>
            <a:off x="4881094" y="352583"/>
            <a:ext cx="6474296" cy="6151248"/>
          </a:xfrm>
        </p:spPr>
        <p:txBody>
          <a:bodyPr numCol="2">
            <a:normAutofit/>
          </a:bodyPr>
          <a:lstStyle/>
          <a:p>
            <a:pPr marL="0" indent="0">
              <a:buNone/>
            </a:pPr>
            <a:endParaRPr lang="en-GB" sz="2000" u="sng" dirty="0"/>
          </a:p>
          <a:p>
            <a:pPr marL="0" indent="0">
              <a:buNone/>
            </a:pPr>
            <a:r>
              <a:rPr lang="en-GB" sz="2000" u="sng" dirty="0"/>
              <a:t>We do one from this section:</a:t>
            </a:r>
          </a:p>
          <a:p>
            <a:pPr marL="0" indent="0">
              <a:buNone/>
            </a:pPr>
            <a:r>
              <a:rPr lang="en-GB" sz="2000" dirty="0"/>
              <a:t>Zip wire</a:t>
            </a:r>
          </a:p>
          <a:p>
            <a:pPr marL="0" indent="0">
              <a:buNone/>
            </a:pPr>
            <a:r>
              <a:rPr lang="en-GB" sz="2000" dirty="0"/>
              <a:t>Abseiling</a:t>
            </a:r>
          </a:p>
          <a:p>
            <a:pPr marL="0" indent="0">
              <a:buNone/>
            </a:pPr>
            <a:r>
              <a:rPr lang="en-GB" sz="2000" dirty="0"/>
              <a:t>High Ropes</a:t>
            </a:r>
          </a:p>
          <a:p>
            <a:pPr marL="0" indent="0">
              <a:buNone/>
            </a:pPr>
            <a:endParaRPr lang="en-GB" sz="2000" dirty="0"/>
          </a:p>
          <a:p>
            <a:pPr marL="0" indent="0">
              <a:lnSpc>
                <a:spcPct val="100000"/>
              </a:lnSpc>
              <a:buNone/>
            </a:pPr>
            <a:r>
              <a:rPr lang="en-GB" sz="2000" u="sng" dirty="0"/>
              <a:t>Two from this section:</a:t>
            </a:r>
          </a:p>
          <a:p>
            <a:pPr marL="0" indent="0">
              <a:lnSpc>
                <a:spcPct val="100000"/>
              </a:lnSpc>
              <a:buNone/>
            </a:pPr>
            <a:r>
              <a:rPr lang="en-GB" sz="2000" dirty="0"/>
              <a:t>Challenge course</a:t>
            </a:r>
          </a:p>
          <a:p>
            <a:pPr marL="0" indent="0">
              <a:lnSpc>
                <a:spcPct val="100000"/>
              </a:lnSpc>
              <a:buNone/>
            </a:pPr>
            <a:r>
              <a:rPr lang="en-GB" sz="2000" dirty="0"/>
              <a:t>Orienteering</a:t>
            </a:r>
          </a:p>
          <a:p>
            <a:pPr marL="0" indent="0">
              <a:lnSpc>
                <a:spcPct val="100000"/>
              </a:lnSpc>
              <a:buNone/>
            </a:pPr>
            <a:r>
              <a:rPr lang="en-GB" sz="2000" dirty="0"/>
              <a:t>Archery</a:t>
            </a:r>
          </a:p>
          <a:p>
            <a:pPr marL="0" indent="0">
              <a:lnSpc>
                <a:spcPct val="100000"/>
              </a:lnSpc>
              <a:buNone/>
            </a:pPr>
            <a:r>
              <a:rPr lang="en-GB" sz="2000" dirty="0"/>
              <a:t>Buggy building</a:t>
            </a:r>
          </a:p>
          <a:p>
            <a:pPr marL="0" indent="0">
              <a:lnSpc>
                <a:spcPct val="100000"/>
              </a:lnSpc>
              <a:buNone/>
            </a:pPr>
            <a:r>
              <a:rPr lang="en-GB" sz="2000" dirty="0"/>
              <a:t>Tunnel Trail</a:t>
            </a:r>
          </a:p>
          <a:p>
            <a:pPr marL="0" indent="0">
              <a:lnSpc>
                <a:spcPct val="100000"/>
              </a:lnSpc>
              <a:buNone/>
            </a:pPr>
            <a:r>
              <a:rPr lang="en-GB" sz="2000" dirty="0"/>
              <a:t>Sensory Trail</a:t>
            </a:r>
          </a:p>
          <a:p>
            <a:pPr marL="0" indent="0">
              <a:buNone/>
            </a:pPr>
            <a:endParaRPr lang="en-GB" sz="2000" dirty="0"/>
          </a:p>
          <a:p>
            <a:pPr marL="0" indent="0">
              <a:buNone/>
            </a:pPr>
            <a:r>
              <a:rPr lang="en-GB" sz="2000" u="sng" dirty="0"/>
              <a:t>Two evening activities from:</a:t>
            </a:r>
          </a:p>
          <a:p>
            <a:pPr marL="0" indent="0">
              <a:buNone/>
            </a:pPr>
            <a:r>
              <a:rPr lang="en-GB" sz="2000" dirty="0"/>
              <a:t>Campfire</a:t>
            </a:r>
          </a:p>
          <a:p>
            <a:pPr marL="0" indent="0">
              <a:buNone/>
            </a:pPr>
            <a:r>
              <a:rPr lang="en-GB" sz="2000" dirty="0"/>
              <a:t>Capture The Flag</a:t>
            </a:r>
          </a:p>
          <a:p>
            <a:pPr marL="0" indent="0">
              <a:buNone/>
            </a:pPr>
            <a:r>
              <a:rPr lang="en-GB" sz="2000" dirty="0"/>
              <a:t>Ambush</a:t>
            </a:r>
          </a:p>
          <a:p>
            <a:pPr marL="0" indent="0">
              <a:buNone/>
            </a:pPr>
            <a:r>
              <a:rPr lang="en-GB" sz="2000" dirty="0"/>
              <a:t>Cluedo</a:t>
            </a:r>
          </a:p>
          <a:p>
            <a:pPr marL="0" indent="0">
              <a:buNone/>
            </a:pPr>
            <a:r>
              <a:rPr lang="en-GB" sz="2000" dirty="0"/>
              <a:t>Sports Night</a:t>
            </a:r>
          </a:p>
          <a:p>
            <a:pPr marL="0" indent="0">
              <a:buNone/>
            </a:pPr>
            <a:r>
              <a:rPr lang="en-GB" sz="2000" dirty="0"/>
              <a:t>Disco</a:t>
            </a:r>
          </a:p>
          <a:p>
            <a:pPr marL="0" indent="0">
              <a:buNone/>
            </a:pPr>
            <a:r>
              <a:rPr lang="en-GB" sz="2000" dirty="0"/>
              <a:t>Wacky Races</a:t>
            </a:r>
          </a:p>
          <a:p>
            <a:pPr marL="0" indent="0">
              <a:buNone/>
            </a:pPr>
            <a:r>
              <a:rPr lang="en-GB" sz="2000" dirty="0"/>
              <a:t>Quiz Show</a:t>
            </a:r>
          </a:p>
          <a:p>
            <a:pPr marL="0" indent="0">
              <a:buNone/>
            </a:pPr>
            <a:r>
              <a:rPr lang="en-GB" sz="2000" dirty="0"/>
              <a:t>Snap Shot</a:t>
            </a:r>
          </a:p>
          <a:p>
            <a:pPr marL="0" indent="0">
              <a:buNone/>
            </a:pPr>
            <a:r>
              <a:rPr lang="en-GB" sz="2000" dirty="0"/>
              <a:t>Splash</a:t>
            </a:r>
          </a:p>
          <a:p>
            <a:pPr marL="0" indent="0">
              <a:buNone/>
            </a:pPr>
            <a:endParaRPr lang="en-GB" sz="1600" dirty="0"/>
          </a:p>
        </p:txBody>
      </p:sp>
      <p:sp>
        <p:nvSpPr>
          <p:cNvPr id="4" name="Text Placeholder 3">
            <a:extLst>
              <a:ext uri="{FF2B5EF4-FFF2-40B4-BE49-F238E27FC236}">
                <a16:creationId xmlns:a16="http://schemas.microsoft.com/office/drawing/2014/main" id="{0B8F4F15-E4CB-4145-BFF2-6E727DFC7D06}"/>
              </a:ext>
            </a:extLst>
          </p:cNvPr>
          <p:cNvSpPr>
            <a:spLocks noGrp="1"/>
          </p:cNvSpPr>
          <p:nvPr>
            <p:ph type="body" sz="half" idx="2"/>
          </p:nvPr>
        </p:nvSpPr>
        <p:spPr>
          <a:xfrm>
            <a:off x="103030" y="987425"/>
            <a:ext cx="3932236" cy="5650136"/>
          </a:xfrm>
        </p:spPr>
        <p:txBody>
          <a:bodyPr>
            <a:normAutofit fontScale="92500" lnSpcReduction="20000"/>
          </a:bodyPr>
          <a:lstStyle/>
          <a:p>
            <a:r>
              <a:rPr lang="en-GB" sz="2000" dirty="0"/>
              <a:t>There are plenty of activities to keep the children busy. We will get a full itinerary nearer to the time. </a:t>
            </a:r>
          </a:p>
          <a:p>
            <a:endParaRPr lang="en-GB" sz="2000" dirty="0"/>
          </a:p>
          <a:p>
            <a:r>
              <a:rPr lang="en-GB" sz="2000" u="sng" dirty="0"/>
              <a:t>We do up to 5 activities from this</a:t>
            </a:r>
          </a:p>
          <a:p>
            <a:r>
              <a:rPr lang="en-GB" sz="2000" u="sng" dirty="0"/>
              <a:t> section:</a:t>
            </a:r>
          </a:p>
          <a:p>
            <a:pPr marL="342900" indent="-342900"/>
            <a:r>
              <a:rPr lang="en-GB" sz="1900" dirty="0"/>
              <a:t>Raft building</a:t>
            </a:r>
          </a:p>
          <a:p>
            <a:pPr marL="342900" indent="-342900"/>
            <a:r>
              <a:rPr lang="en-GB" sz="1900" dirty="0"/>
              <a:t>Survivor</a:t>
            </a:r>
          </a:p>
          <a:p>
            <a:pPr marL="342900" indent="-342900"/>
            <a:r>
              <a:rPr lang="en-GB" sz="1900" dirty="0" err="1"/>
              <a:t>Aeroball</a:t>
            </a:r>
            <a:endParaRPr lang="en-GB" sz="1900" dirty="0"/>
          </a:p>
          <a:p>
            <a:pPr marL="342900" indent="-342900"/>
            <a:r>
              <a:rPr lang="en-GB" sz="1900" dirty="0"/>
              <a:t>Problem Solving</a:t>
            </a:r>
          </a:p>
          <a:p>
            <a:pPr marL="342900" indent="-342900"/>
            <a:r>
              <a:rPr lang="en-GB" sz="1900" dirty="0"/>
              <a:t>All Aboard</a:t>
            </a:r>
          </a:p>
          <a:p>
            <a:pPr marL="342900" indent="-342900"/>
            <a:r>
              <a:rPr lang="en-GB" sz="1900" dirty="0"/>
              <a:t>Zip Wire</a:t>
            </a:r>
          </a:p>
          <a:p>
            <a:pPr marL="342900" indent="-342900"/>
            <a:r>
              <a:rPr lang="en-GB" sz="1900" dirty="0" err="1"/>
              <a:t>Abesiling</a:t>
            </a:r>
            <a:endParaRPr lang="en-GB" sz="1900" dirty="0"/>
          </a:p>
          <a:p>
            <a:pPr marL="342900" indent="-342900"/>
            <a:r>
              <a:rPr lang="en-GB" sz="1900" dirty="0"/>
              <a:t>High Ropes</a:t>
            </a:r>
          </a:p>
          <a:p>
            <a:pPr marL="342900" indent="-342900"/>
            <a:r>
              <a:rPr lang="en-GB" sz="1900" dirty="0"/>
              <a:t>Canoeing</a:t>
            </a:r>
          </a:p>
          <a:p>
            <a:pPr marL="342900" indent="-342900"/>
            <a:r>
              <a:rPr lang="en-GB" sz="1900" dirty="0"/>
              <a:t>Climbing</a:t>
            </a:r>
          </a:p>
          <a:p>
            <a:endParaRPr lang="en-GB" sz="2000" dirty="0"/>
          </a:p>
          <a:p>
            <a:pPr marL="342900" indent="-342900">
              <a:buFont typeface="Arial" panose="020B0604020202020204" pitchFamily="34" charset="0"/>
              <a:buChar char="•"/>
            </a:pPr>
            <a:endParaRPr lang="en-GB" sz="2000" dirty="0"/>
          </a:p>
          <a:p>
            <a:endParaRPr lang="en-GB" sz="2000" dirty="0"/>
          </a:p>
        </p:txBody>
      </p:sp>
    </p:spTree>
    <p:extLst>
      <p:ext uri="{BB962C8B-B14F-4D97-AF65-F5344CB8AC3E}">
        <p14:creationId xmlns:p14="http://schemas.microsoft.com/office/powerpoint/2010/main" val="276839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7B3B-1302-4543-A972-C14C9A579645}"/>
              </a:ext>
            </a:extLst>
          </p:cNvPr>
          <p:cNvSpPr>
            <a:spLocks noGrp="1"/>
          </p:cNvSpPr>
          <p:nvPr>
            <p:ph type="title"/>
          </p:nvPr>
        </p:nvSpPr>
        <p:spPr/>
        <p:txBody>
          <a:bodyPr/>
          <a:lstStyle/>
          <a:p>
            <a:r>
              <a:rPr lang="en-GB" dirty="0"/>
              <a:t>The full day will look like this:</a:t>
            </a:r>
          </a:p>
        </p:txBody>
      </p:sp>
      <p:graphicFrame>
        <p:nvGraphicFramePr>
          <p:cNvPr id="5" name="Content Placeholder 4">
            <a:extLst>
              <a:ext uri="{FF2B5EF4-FFF2-40B4-BE49-F238E27FC236}">
                <a16:creationId xmlns:a16="http://schemas.microsoft.com/office/drawing/2014/main" id="{F6DA2B58-8FC0-4E87-90C1-EEB07DEB8824}"/>
              </a:ext>
            </a:extLst>
          </p:cNvPr>
          <p:cNvGraphicFramePr>
            <a:graphicFrameLocks noGrp="1"/>
          </p:cNvGraphicFramePr>
          <p:nvPr>
            <p:ph idx="1"/>
            <p:extLst>
              <p:ext uri="{D42A27DB-BD31-4B8C-83A1-F6EECF244321}">
                <p14:modId xmlns:p14="http://schemas.microsoft.com/office/powerpoint/2010/main" val="3417245894"/>
              </p:ext>
            </p:extLst>
          </p:nvPr>
        </p:nvGraphicFramePr>
        <p:xfrm>
          <a:off x="4610636" y="708338"/>
          <a:ext cx="7124164" cy="5596865"/>
        </p:xfrm>
        <a:graphic>
          <a:graphicData uri="http://schemas.openxmlformats.org/drawingml/2006/table">
            <a:tbl>
              <a:tblPr/>
              <a:tblGrid>
                <a:gridCol w="3562082">
                  <a:extLst>
                    <a:ext uri="{9D8B030D-6E8A-4147-A177-3AD203B41FA5}">
                      <a16:colId xmlns:a16="http://schemas.microsoft.com/office/drawing/2014/main" val="3207852002"/>
                    </a:ext>
                  </a:extLst>
                </a:gridCol>
                <a:gridCol w="3562082">
                  <a:extLst>
                    <a:ext uri="{9D8B030D-6E8A-4147-A177-3AD203B41FA5}">
                      <a16:colId xmlns:a16="http://schemas.microsoft.com/office/drawing/2014/main" val="238504812"/>
                    </a:ext>
                  </a:extLst>
                </a:gridCol>
              </a:tblGrid>
              <a:tr h="398411">
                <a:tc>
                  <a:txBody>
                    <a:bodyPr/>
                    <a:lstStyle/>
                    <a:p>
                      <a:r>
                        <a:rPr lang="en-GB" sz="1600"/>
                        <a:t>Schedule</a:t>
                      </a:r>
                    </a:p>
                  </a:txBody>
                  <a:tcPr marL="59026" marR="59026" marT="29513" marB="29513" anchor="ctr">
                    <a:lnL>
                      <a:noFill/>
                    </a:lnL>
                    <a:lnR>
                      <a:noFill/>
                    </a:lnR>
                    <a:lnT>
                      <a:noFill/>
                    </a:lnT>
                    <a:lnB>
                      <a:noFill/>
                    </a:lnB>
                  </a:tcPr>
                </a:tc>
                <a:tc>
                  <a:txBody>
                    <a:bodyPr/>
                    <a:lstStyle/>
                    <a:p>
                      <a:r>
                        <a:rPr lang="en-GB" sz="1600" dirty="0"/>
                        <a:t>Activities</a:t>
                      </a:r>
                    </a:p>
                  </a:txBody>
                  <a:tcPr marL="59026" marR="59026" marT="29513" marB="29513" anchor="ctr">
                    <a:lnL>
                      <a:noFill/>
                    </a:lnL>
                    <a:lnR>
                      <a:noFill/>
                    </a:lnR>
                    <a:lnT>
                      <a:noFill/>
                    </a:lnT>
                    <a:lnB>
                      <a:noFill/>
                    </a:lnB>
                  </a:tcPr>
                </a:tc>
                <a:extLst>
                  <a:ext uri="{0D108BD9-81ED-4DB2-BD59-A6C34878D82A}">
                    <a16:rowId xmlns:a16="http://schemas.microsoft.com/office/drawing/2014/main" val="3837236963"/>
                  </a:ext>
                </a:extLst>
              </a:tr>
              <a:tr h="699608">
                <a:tc>
                  <a:txBody>
                    <a:bodyPr/>
                    <a:lstStyle/>
                    <a:p>
                      <a:r>
                        <a:rPr lang="en-GB" sz="1600"/>
                        <a:t>07.00 - 08.50</a:t>
                      </a:r>
                    </a:p>
                  </a:txBody>
                  <a:tcPr marL="59026" marR="59026" marT="29513" marB="29513" anchor="ctr">
                    <a:lnL>
                      <a:noFill/>
                    </a:lnL>
                    <a:lnR>
                      <a:noFill/>
                    </a:lnR>
                    <a:lnT>
                      <a:noFill/>
                    </a:lnT>
                    <a:lnB>
                      <a:noFill/>
                    </a:lnB>
                  </a:tcPr>
                </a:tc>
                <a:tc>
                  <a:txBody>
                    <a:bodyPr/>
                    <a:lstStyle/>
                    <a:p>
                      <a:r>
                        <a:rPr lang="en-GB" sz="1600" dirty="0"/>
                        <a:t>Get up, get ready and fuel up for the day ahead with a hearty breakfast.</a:t>
                      </a:r>
                    </a:p>
                  </a:txBody>
                  <a:tcPr marL="59026" marR="59026" marT="29513" marB="29513" anchor="ctr">
                    <a:lnL>
                      <a:noFill/>
                    </a:lnL>
                    <a:lnR>
                      <a:noFill/>
                    </a:lnR>
                    <a:lnT>
                      <a:noFill/>
                    </a:lnT>
                    <a:lnB>
                      <a:noFill/>
                    </a:lnB>
                  </a:tcPr>
                </a:tc>
                <a:extLst>
                  <a:ext uri="{0D108BD9-81ED-4DB2-BD59-A6C34878D82A}">
                    <a16:rowId xmlns:a16="http://schemas.microsoft.com/office/drawing/2014/main" val="2949504756"/>
                  </a:ext>
                </a:extLst>
              </a:tr>
              <a:tr h="699608">
                <a:tc>
                  <a:txBody>
                    <a:bodyPr/>
                    <a:lstStyle/>
                    <a:p>
                      <a:r>
                        <a:rPr lang="en-GB" sz="1600"/>
                        <a:t>08.50 - 12.00</a:t>
                      </a:r>
                    </a:p>
                  </a:txBody>
                  <a:tcPr marL="59026" marR="59026" marT="29513" marB="29513" anchor="ctr">
                    <a:lnL>
                      <a:noFill/>
                    </a:lnL>
                    <a:lnR>
                      <a:noFill/>
                    </a:lnR>
                    <a:lnT>
                      <a:noFill/>
                    </a:lnT>
                    <a:lnB>
                      <a:noFill/>
                    </a:lnB>
                  </a:tcPr>
                </a:tc>
                <a:tc>
                  <a:txBody>
                    <a:bodyPr/>
                    <a:lstStyle/>
                    <a:p>
                      <a:r>
                        <a:rPr lang="en-GB" sz="1600" dirty="0"/>
                        <a:t>Morning activities - 2 sessions with a 10 minute break in-between.</a:t>
                      </a:r>
                    </a:p>
                  </a:txBody>
                  <a:tcPr marL="59026" marR="59026" marT="29513" marB="29513" anchor="ctr">
                    <a:lnL>
                      <a:noFill/>
                    </a:lnL>
                    <a:lnR>
                      <a:noFill/>
                    </a:lnR>
                    <a:lnT>
                      <a:noFill/>
                    </a:lnT>
                    <a:lnB>
                      <a:noFill/>
                    </a:lnB>
                  </a:tcPr>
                </a:tc>
                <a:extLst>
                  <a:ext uri="{0D108BD9-81ED-4DB2-BD59-A6C34878D82A}">
                    <a16:rowId xmlns:a16="http://schemas.microsoft.com/office/drawing/2014/main" val="4053404678"/>
                  </a:ext>
                </a:extLst>
              </a:tr>
              <a:tr h="699608">
                <a:tc>
                  <a:txBody>
                    <a:bodyPr/>
                    <a:lstStyle/>
                    <a:p>
                      <a:r>
                        <a:rPr lang="en-GB" sz="1600"/>
                        <a:t>12.00 - 13.50</a:t>
                      </a:r>
                    </a:p>
                  </a:txBody>
                  <a:tcPr marL="59026" marR="59026" marT="29513" marB="29513" anchor="ctr">
                    <a:lnL>
                      <a:noFill/>
                    </a:lnL>
                    <a:lnR>
                      <a:noFill/>
                    </a:lnR>
                    <a:lnT>
                      <a:noFill/>
                    </a:lnT>
                    <a:lnB>
                      <a:noFill/>
                    </a:lnB>
                  </a:tcPr>
                </a:tc>
                <a:tc>
                  <a:txBody>
                    <a:bodyPr/>
                    <a:lstStyle/>
                    <a:p>
                      <a:r>
                        <a:rPr lang="en-GB" sz="1600"/>
                        <a:t>Enjoy a fresh and tasty two-course hot lunch and some free time.</a:t>
                      </a:r>
                    </a:p>
                  </a:txBody>
                  <a:tcPr marL="59026" marR="59026" marT="29513" marB="29513" anchor="ctr">
                    <a:lnL>
                      <a:noFill/>
                    </a:lnL>
                    <a:lnR>
                      <a:noFill/>
                    </a:lnR>
                    <a:lnT>
                      <a:noFill/>
                    </a:lnT>
                    <a:lnB>
                      <a:noFill/>
                    </a:lnB>
                  </a:tcPr>
                </a:tc>
                <a:extLst>
                  <a:ext uri="{0D108BD9-81ED-4DB2-BD59-A6C34878D82A}">
                    <a16:rowId xmlns:a16="http://schemas.microsoft.com/office/drawing/2014/main" val="1536626726"/>
                  </a:ext>
                </a:extLst>
              </a:tr>
              <a:tr h="699608">
                <a:tc>
                  <a:txBody>
                    <a:bodyPr/>
                    <a:lstStyle/>
                    <a:p>
                      <a:r>
                        <a:rPr lang="en-GB" sz="1600"/>
                        <a:t>13.50 - 17.00</a:t>
                      </a:r>
                    </a:p>
                  </a:txBody>
                  <a:tcPr marL="59026" marR="59026" marT="29513" marB="29513" anchor="ctr">
                    <a:lnL>
                      <a:noFill/>
                    </a:lnL>
                    <a:lnR>
                      <a:noFill/>
                    </a:lnR>
                    <a:lnT>
                      <a:noFill/>
                    </a:lnT>
                    <a:lnB>
                      <a:noFill/>
                    </a:lnB>
                  </a:tcPr>
                </a:tc>
                <a:tc>
                  <a:txBody>
                    <a:bodyPr/>
                    <a:lstStyle/>
                    <a:p>
                      <a:r>
                        <a:rPr lang="en-GB" sz="1600"/>
                        <a:t>Afternoon activities - 2 sessions with a 10 minute break in-between.</a:t>
                      </a:r>
                    </a:p>
                  </a:txBody>
                  <a:tcPr marL="59026" marR="59026" marT="29513" marB="29513" anchor="ctr">
                    <a:lnL>
                      <a:noFill/>
                    </a:lnL>
                    <a:lnR>
                      <a:noFill/>
                    </a:lnR>
                    <a:lnT>
                      <a:noFill/>
                    </a:lnT>
                    <a:lnB>
                      <a:noFill/>
                    </a:lnB>
                  </a:tcPr>
                </a:tc>
                <a:extLst>
                  <a:ext uri="{0D108BD9-81ED-4DB2-BD59-A6C34878D82A}">
                    <a16:rowId xmlns:a16="http://schemas.microsoft.com/office/drawing/2014/main" val="74129214"/>
                  </a:ext>
                </a:extLst>
              </a:tr>
              <a:tr h="699608">
                <a:tc>
                  <a:txBody>
                    <a:bodyPr/>
                    <a:lstStyle/>
                    <a:p>
                      <a:r>
                        <a:rPr lang="en-GB" sz="1600"/>
                        <a:t>17.00 - 19.00</a:t>
                      </a:r>
                    </a:p>
                  </a:txBody>
                  <a:tcPr marL="59026" marR="59026" marT="29513" marB="29513" anchor="ctr">
                    <a:lnL>
                      <a:noFill/>
                    </a:lnL>
                    <a:lnR>
                      <a:noFill/>
                    </a:lnR>
                    <a:lnT>
                      <a:noFill/>
                    </a:lnT>
                    <a:lnB>
                      <a:noFill/>
                    </a:lnB>
                  </a:tcPr>
                </a:tc>
                <a:tc>
                  <a:txBody>
                    <a:bodyPr/>
                    <a:lstStyle/>
                    <a:p>
                      <a:r>
                        <a:rPr lang="en-GB" sz="1600" dirty="0"/>
                        <a:t>Time to eat again - a different dinner menu each day.</a:t>
                      </a:r>
                    </a:p>
                  </a:txBody>
                  <a:tcPr marL="59026" marR="59026" marT="29513" marB="29513" anchor="ctr">
                    <a:lnL>
                      <a:noFill/>
                    </a:lnL>
                    <a:lnR>
                      <a:noFill/>
                    </a:lnR>
                    <a:lnT>
                      <a:noFill/>
                    </a:lnT>
                    <a:lnB>
                      <a:noFill/>
                    </a:lnB>
                  </a:tcPr>
                </a:tc>
                <a:extLst>
                  <a:ext uri="{0D108BD9-81ED-4DB2-BD59-A6C34878D82A}">
                    <a16:rowId xmlns:a16="http://schemas.microsoft.com/office/drawing/2014/main" val="1400603700"/>
                  </a:ext>
                </a:extLst>
              </a:tr>
              <a:tr h="1000806">
                <a:tc>
                  <a:txBody>
                    <a:bodyPr/>
                    <a:lstStyle/>
                    <a:p>
                      <a:r>
                        <a:rPr lang="en-GB" sz="1600"/>
                        <a:t>19.00 - 21.00</a:t>
                      </a:r>
                    </a:p>
                  </a:txBody>
                  <a:tcPr marL="59026" marR="59026" marT="29513" marB="29513" anchor="ctr">
                    <a:lnL>
                      <a:noFill/>
                    </a:lnL>
                    <a:lnR>
                      <a:noFill/>
                    </a:lnR>
                    <a:lnT>
                      <a:noFill/>
                    </a:lnT>
                    <a:lnB>
                      <a:noFill/>
                    </a:lnB>
                  </a:tcPr>
                </a:tc>
                <a:tc>
                  <a:txBody>
                    <a:bodyPr/>
                    <a:lstStyle/>
                    <a:p>
                      <a:r>
                        <a:rPr lang="en-GB" sz="1600" dirty="0"/>
                        <a:t>Discos, campfires, quizzes and more - our evening entertainment programme keeps everyone engaged until bedtime.</a:t>
                      </a:r>
                    </a:p>
                  </a:txBody>
                  <a:tcPr marL="59026" marR="59026" marT="29513" marB="29513" anchor="ctr">
                    <a:lnL>
                      <a:noFill/>
                    </a:lnL>
                    <a:lnR>
                      <a:noFill/>
                    </a:lnR>
                    <a:lnT>
                      <a:noFill/>
                    </a:lnT>
                    <a:lnB>
                      <a:noFill/>
                    </a:lnB>
                  </a:tcPr>
                </a:tc>
                <a:extLst>
                  <a:ext uri="{0D108BD9-81ED-4DB2-BD59-A6C34878D82A}">
                    <a16:rowId xmlns:a16="http://schemas.microsoft.com/office/drawing/2014/main" val="3686589733"/>
                  </a:ext>
                </a:extLst>
              </a:tr>
              <a:tr h="699608">
                <a:tc>
                  <a:txBody>
                    <a:bodyPr/>
                    <a:lstStyle/>
                    <a:p>
                      <a:r>
                        <a:rPr lang="en-GB" sz="1600"/>
                        <a:t>21.00 / 21.30</a:t>
                      </a:r>
                    </a:p>
                  </a:txBody>
                  <a:tcPr marL="59026" marR="59026" marT="29513" marB="29513" anchor="ctr">
                    <a:lnL>
                      <a:noFill/>
                    </a:lnL>
                    <a:lnR>
                      <a:noFill/>
                    </a:lnR>
                    <a:lnT>
                      <a:noFill/>
                    </a:lnT>
                    <a:lnB>
                      <a:noFill/>
                    </a:lnB>
                  </a:tcPr>
                </a:tc>
                <a:tc>
                  <a:txBody>
                    <a:bodyPr/>
                    <a:lstStyle/>
                    <a:p>
                      <a:r>
                        <a:rPr lang="en-GB" sz="1600" dirty="0"/>
                        <a:t>Bedtime. Catch up on some </a:t>
                      </a:r>
                      <a:r>
                        <a:rPr lang="en-GB" sz="1600" dirty="0" err="1"/>
                        <a:t>zzzs</a:t>
                      </a:r>
                      <a:r>
                        <a:rPr lang="en-GB" sz="1600" dirty="0"/>
                        <a:t> ready to do it all again tomorrow!</a:t>
                      </a:r>
                    </a:p>
                  </a:txBody>
                  <a:tcPr marL="59026" marR="59026" marT="29513" marB="29513" anchor="ctr">
                    <a:lnL>
                      <a:noFill/>
                    </a:lnL>
                    <a:lnR>
                      <a:noFill/>
                    </a:lnR>
                    <a:lnT>
                      <a:noFill/>
                    </a:lnT>
                    <a:lnB>
                      <a:noFill/>
                    </a:lnB>
                  </a:tcPr>
                </a:tc>
                <a:extLst>
                  <a:ext uri="{0D108BD9-81ED-4DB2-BD59-A6C34878D82A}">
                    <a16:rowId xmlns:a16="http://schemas.microsoft.com/office/drawing/2014/main" val="1038337028"/>
                  </a:ext>
                </a:extLst>
              </a:tr>
            </a:tbl>
          </a:graphicData>
        </a:graphic>
      </p:graphicFrame>
      <p:sp>
        <p:nvSpPr>
          <p:cNvPr id="4" name="Text Placeholder 3">
            <a:extLst>
              <a:ext uri="{FF2B5EF4-FFF2-40B4-BE49-F238E27FC236}">
                <a16:creationId xmlns:a16="http://schemas.microsoft.com/office/drawing/2014/main" id="{A57BC7FD-46FA-4A51-AA31-42BB4032502C}"/>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76310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32EC-FF10-4620-9B66-6F075BE236FC}"/>
              </a:ext>
            </a:extLst>
          </p:cNvPr>
          <p:cNvSpPr>
            <a:spLocks noGrp="1"/>
          </p:cNvSpPr>
          <p:nvPr>
            <p:ph type="title"/>
          </p:nvPr>
        </p:nvSpPr>
        <p:spPr>
          <a:xfrm>
            <a:off x="457200" y="397634"/>
            <a:ext cx="3200400" cy="667771"/>
          </a:xfrm>
        </p:spPr>
        <p:txBody>
          <a:bodyPr/>
          <a:lstStyle/>
          <a:p>
            <a:r>
              <a:rPr lang="en-GB" dirty="0"/>
              <a:t>Accommodation</a:t>
            </a:r>
          </a:p>
        </p:txBody>
      </p:sp>
      <p:pic>
        <p:nvPicPr>
          <p:cNvPr id="6" name="Content Placeholder 5">
            <a:extLst>
              <a:ext uri="{FF2B5EF4-FFF2-40B4-BE49-F238E27FC236}">
                <a16:creationId xmlns:a16="http://schemas.microsoft.com/office/drawing/2014/main" id="{A61AA914-FDEE-4F19-810D-8387A8E2D7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0752" y="298245"/>
            <a:ext cx="5357611" cy="3013656"/>
          </a:xfrm>
        </p:spPr>
      </p:pic>
      <p:sp>
        <p:nvSpPr>
          <p:cNvPr id="4" name="Text Placeholder 3">
            <a:extLst>
              <a:ext uri="{FF2B5EF4-FFF2-40B4-BE49-F238E27FC236}">
                <a16:creationId xmlns:a16="http://schemas.microsoft.com/office/drawing/2014/main" id="{7E340501-5736-47CD-B070-461F53EC81F8}"/>
              </a:ext>
            </a:extLst>
          </p:cNvPr>
          <p:cNvSpPr>
            <a:spLocks noGrp="1"/>
          </p:cNvSpPr>
          <p:nvPr>
            <p:ph type="body" sz="half" idx="2"/>
          </p:nvPr>
        </p:nvSpPr>
        <p:spPr>
          <a:xfrm>
            <a:off x="457200" y="1390918"/>
            <a:ext cx="3200400" cy="4914286"/>
          </a:xfrm>
        </p:spPr>
        <p:txBody>
          <a:bodyPr/>
          <a:lstStyle/>
          <a:p>
            <a:r>
              <a:rPr lang="en-GB" sz="1800" dirty="0"/>
              <a:t>The children will be in rooms that sleep between 3 and 8 children, with </a:t>
            </a:r>
            <a:r>
              <a:rPr lang="en-GB" sz="1800" dirty="0" err="1"/>
              <a:t>en</a:t>
            </a:r>
            <a:r>
              <a:rPr lang="en-GB" sz="1800" dirty="0"/>
              <a:t>-suite toilets.</a:t>
            </a:r>
          </a:p>
          <a:p>
            <a:endParaRPr lang="en-GB" sz="1800" dirty="0"/>
          </a:p>
          <a:p>
            <a:r>
              <a:rPr lang="en-GB" sz="1800" dirty="0"/>
              <a:t>We will choose who goes in which rooms and tell the children who they are sharing with, as this ensures that no one feels left out. They won’t get to know until we arrive (as we don’t want the focus to be who is with who etc).</a:t>
            </a:r>
          </a:p>
          <a:p>
            <a:br>
              <a:rPr lang="en-GB" sz="1800" dirty="0"/>
            </a:br>
            <a:endParaRPr lang="en-GB" sz="1800" dirty="0"/>
          </a:p>
        </p:txBody>
      </p:sp>
      <p:pic>
        <p:nvPicPr>
          <p:cNvPr id="8" name="Picture 7">
            <a:extLst>
              <a:ext uri="{FF2B5EF4-FFF2-40B4-BE49-F238E27FC236}">
                <a16:creationId xmlns:a16="http://schemas.microsoft.com/office/drawing/2014/main" id="{3FB26371-A273-4E4B-ACA1-7C27718BC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753" y="3291548"/>
            <a:ext cx="5357611" cy="3013656"/>
          </a:xfrm>
          <a:prstGeom prst="rect">
            <a:avLst/>
          </a:prstGeom>
        </p:spPr>
      </p:pic>
    </p:spTree>
    <p:extLst>
      <p:ext uri="{BB962C8B-B14F-4D97-AF65-F5344CB8AC3E}">
        <p14:creationId xmlns:p14="http://schemas.microsoft.com/office/powerpoint/2010/main" val="235955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DFC6-7852-4635-AA11-C6F3639B2EA3}"/>
              </a:ext>
            </a:extLst>
          </p:cNvPr>
          <p:cNvSpPr>
            <a:spLocks noGrp="1"/>
          </p:cNvSpPr>
          <p:nvPr>
            <p:ph type="title"/>
          </p:nvPr>
        </p:nvSpPr>
        <p:spPr>
          <a:xfrm>
            <a:off x="457200" y="-1324593"/>
            <a:ext cx="3200400" cy="2286000"/>
          </a:xfrm>
        </p:spPr>
        <p:txBody>
          <a:bodyPr/>
          <a:lstStyle/>
          <a:p>
            <a:r>
              <a:rPr lang="en-GB" dirty="0"/>
              <a:t>Food</a:t>
            </a:r>
          </a:p>
        </p:txBody>
      </p:sp>
      <p:pic>
        <p:nvPicPr>
          <p:cNvPr id="6" name="Content Placeholder 5">
            <a:extLst>
              <a:ext uri="{FF2B5EF4-FFF2-40B4-BE49-F238E27FC236}">
                <a16:creationId xmlns:a16="http://schemas.microsoft.com/office/drawing/2014/main" id="{BBFC0FA9-FADD-4F73-B04B-D4EC7DE367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6305" y="147780"/>
            <a:ext cx="4857918" cy="2732579"/>
          </a:xfrm>
        </p:spPr>
      </p:pic>
      <p:sp>
        <p:nvSpPr>
          <p:cNvPr id="4" name="Text Placeholder 3">
            <a:extLst>
              <a:ext uri="{FF2B5EF4-FFF2-40B4-BE49-F238E27FC236}">
                <a16:creationId xmlns:a16="http://schemas.microsoft.com/office/drawing/2014/main" id="{171A8E78-D1E0-4CEE-B260-1B43B9785181}"/>
              </a:ext>
            </a:extLst>
          </p:cNvPr>
          <p:cNvSpPr>
            <a:spLocks noGrp="1"/>
          </p:cNvSpPr>
          <p:nvPr>
            <p:ph type="body" sz="half" idx="2"/>
          </p:nvPr>
        </p:nvSpPr>
        <p:spPr>
          <a:xfrm>
            <a:off x="457200" y="1107583"/>
            <a:ext cx="3200400" cy="5197621"/>
          </a:xfrm>
        </p:spPr>
        <p:txBody>
          <a:bodyPr>
            <a:normAutofit/>
          </a:bodyPr>
          <a:lstStyle/>
          <a:p>
            <a:r>
              <a:rPr lang="en-GB" sz="2000" b="1" dirty="0"/>
              <a:t>The children will need a packed lunch on the first day</a:t>
            </a:r>
            <a:r>
              <a:rPr lang="en-GB" sz="2000" dirty="0"/>
              <a:t>.</a:t>
            </a:r>
          </a:p>
          <a:p>
            <a:r>
              <a:rPr lang="en-GB" sz="2000" dirty="0"/>
              <a:t>All the other meals are provided in a cafeteria. They can cater to many different dietary needs – coeliac, dairy free, vegetarian, vegan etc. </a:t>
            </a:r>
          </a:p>
          <a:p>
            <a:r>
              <a:rPr lang="en-GB" sz="2000" dirty="0"/>
              <a:t>Make sure you let us know in advance (the sooner, the better) if anything has changed – the office should have a record of any current dietary requirements.</a:t>
            </a:r>
          </a:p>
        </p:txBody>
      </p:sp>
      <p:pic>
        <p:nvPicPr>
          <p:cNvPr id="10" name="Picture 9">
            <a:extLst>
              <a:ext uri="{FF2B5EF4-FFF2-40B4-BE49-F238E27FC236}">
                <a16:creationId xmlns:a16="http://schemas.microsoft.com/office/drawing/2014/main" id="{57916D3F-6DF1-4388-852B-8F7B3BE92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305" y="3429000"/>
            <a:ext cx="4857918" cy="2732579"/>
          </a:xfrm>
          <a:prstGeom prst="rect">
            <a:avLst/>
          </a:prstGeom>
        </p:spPr>
      </p:pic>
    </p:spTree>
    <p:extLst>
      <p:ext uri="{BB962C8B-B14F-4D97-AF65-F5344CB8AC3E}">
        <p14:creationId xmlns:p14="http://schemas.microsoft.com/office/powerpoint/2010/main" val="345694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AA73-38C9-42F8-994B-C8A87C939D8B}"/>
              </a:ext>
            </a:extLst>
          </p:cNvPr>
          <p:cNvSpPr>
            <a:spLocks noGrp="1"/>
          </p:cNvSpPr>
          <p:nvPr>
            <p:ph type="title"/>
          </p:nvPr>
        </p:nvSpPr>
        <p:spPr>
          <a:xfrm>
            <a:off x="457200" y="594359"/>
            <a:ext cx="3200400" cy="551861"/>
          </a:xfrm>
        </p:spPr>
        <p:txBody>
          <a:bodyPr>
            <a:normAutofit fontScale="90000"/>
          </a:bodyPr>
          <a:lstStyle/>
          <a:p>
            <a:r>
              <a:rPr lang="en-GB" dirty="0"/>
              <a:t>Staff</a:t>
            </a:r>
          </a:p>
        </p:txBody>
      </p:sp>
      <p:pic>
        <p:nvPicPr>
          <p:cNvPr id="6" name="Content Placeholder 5">
            <a:extLst>
              <a:ext uri="{FF2B5EF4-FFF2-40B4-BE49-F238E27FC236}">
                <a16:creationId xmlns:a16="http://schemas.microsoft.com/office/drawing/2014/main" id="{E1FA2C90-7EBF-44A2-B793-BC0E8946B0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4691" y="594359"/>
            <a:ext cx="6492875" cy="3449339"/>
          </a:xfrm>
        </p:spPr>
      </p:pic>
      <p:sp>
        <p:nvSpPr>
          <p:cNvPr id="4" name="Text Placeholder 3">
            <a:extLst>
              <a:ext uri="{FF2B5EF4-FFF2-40B4-BE49-F238E27FC236}">
                <a16:creationId xmlns:a16="http://schemas.microsoft.com/office/drawing/2014/main" id="{774D3513-029E-424D-9576-8F13D4E1BA68}"/>
              </a:ext>
            </a:extLst>
          </p:cNvPr>
          <p:cNvSpPr>
            <a:spLocks noGrp="1"/>
          </p:cNvSpPr>
          <p:nvPr>
            <p:ph type="body" sz="half" idx="2"/>
          </p:nvPr>
        </p:nvSpPr>
        <p:spPr>
          <a:xfrm>
            <a:off x="457200" y="1290463"/>
            <a:ext cx="3200400" cy="4427757"/>
          </a:xfrm>
        </p:spPr>
        <p:txBody>
          <a:bodyPr>
            <a:normAutofit/>
          </a:bodyPr>
          <a:lstStyle/>
          <a:p>
            <a:r>
              <a:rPr lang="en-GB" sz="2400" dirty="0"/>
              <a:t>The activities are all run by the PGL staff who have the correct training and certificates for the particular activities.</a:t>
            </a:r>
          </a:p>
          <a:p>
            <a:endParaRPr lang="en-GB" sz="2400" dirty="0"/>
          </a:p>
        </p:txBody>
      </p:sp>
    </p:spTree>
    <p:extLst>
      <p:ext uri="{BB962C8B-B14F-4D97-AF65-F5344CB8AC3E}">
        <p14:creationId xmlns:p14="http://schemas.microsoft.com/office/powerpoint/2010/main" val="214988894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4171</TotalTime>
  <Words>739</Words>
  <Application>Microsoft Office PowerPoint</Application>
  <PresentationFormat>Widescreen</PresentationFormat>
  <Paragraphs>104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Retrospect</vt:lpstr>
      <vt:lpstr>Year 4 Residential</vt:lpstr>
      <vt:lpstr>Where is it?</vt:lpstr>
      <vt:lpstr>Staffing</vt:lpstr>
      <vt:lpstr>Kit list</vt:lpstr>
      <vt:lpstr>Activities</vt:lpstr>
      <vt:lpstr>The full day will look like this:</vt:lpstr>
      <vt:lpstr>Accommodation</vt:lpstr>
      <vt:lpstr>Food</vt:lpstr>
      <vt:lpstr>Staff</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Residential</dc:title>
  <dc:creator>Bryn Shelley</dc:creator>
  <cp:lastModifiedBy>Hannah Stubbs</cp:lastModifiedBy>
  <cp:revision>32</cp:revision>
  <dcterms:created xsi:type="dcterms:W3CDTF">2022-01-10T15:53:55Z</dcterms:created>
  <dcterms:modified xsi:type="dcterms:W3CDTF">2025-12-01T13:48:05Z</dcterms:modified>
</cp:coreProperties>
</file>