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3" r:id="rId3"/>
  </p:sldMasterIdLst>
  <p:notesMasterIdLst>
    <p:notesMasterId r:id="rId19"/>
  </p:notesMasterIdLst>
  <p:handoutMasterIdLst>
    <p:handoutMasterId r:id="rId20"/>
  </p:handoutMasterIdLst>
  <p:sldIdLst>
    <p:sldId id="256" r:id="rId4"/>
    <p:sldId id="357" r:id="rId5"/>
    <p:sldId id="361" r:id="rId6"/>
    <p:sldId id="366" r:id="rId7"/>
    <p:sldId id="347" r:id="rId8"/>
    <p:sldId id="362" r:id="rId9"/>
    <p:sldId id="372" r:id="rId10"/>
    <p:sldId id="358" r:id="rId11"/>
    <p:sldId id="360" r:id="rId12"/>
    <p:sldId id="363" r:id="rId13"/>
    <p:sldId id="365" r:id="rId14"/>
    <p:sldId id="373" r:id="rId15"/>
    <p:sldId id="370" r:id="rId16"/>
    <p:sldId id="367" r:id="rId17"/>
    <p:sldId id="371" r:id="rId18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PrimaryInfant" pitchFamily="2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PrimaryInfant" pitchFamily="2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PrimaryInfant" pitchFamily="2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PrimaryInfant" pitchFamily="2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PrimaryInfant" pitchFamily="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PrimaryInfant" pitchFamily="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PrimaryInfant" pitchFamily="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PrimaryInfant" pitchFamily="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PrimaryInfant" pitchFamily="2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FF"/>
    <a:srgbClr val="009900"/>
    <a:srgbClr val="FF3399"/>
    <a:srgbClr val="FF0066"/>
    <a:srgbClr val="00FFFF"/>
    <a:srgbClr val="0099CC"/>
    <a:srgbClr val="33CC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0F1FE00-64AC-4DAC-A7D8-A1031C97AB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E76D6B1-D8E0-4641-B3D1-2A40BB0FCC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BB53054F-C520-44B5-9757-B11674D619F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5CDF7C77-9847-4C92-914C-A8B3D8F657A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2FED2A55-1DB9-4A01-93A4-FF2D8F4E109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C1ED7A-3262-418C-9E61-500C3778AB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8F512A-83C3-475C-9225-C2E1DF13B71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fld id="{3901F678-001F-4242-97DD-6E5151CBFFF1}" type="datetimeFigureOut">
              <a:rPr lang="en-US"/>
              <a:pPr>
                <a:defRPr/>
              </a:pPr>
              <a:t>4/26/2023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877BC54-A4CD-4354-B2FC-D776F52CC0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BFC3AA4-2F97-418C-BBB3-0596EB6E0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77ED1-C2EF-4257-9A20-2D41ABD0A9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omic Sans MS" pitchFamily="66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4FE6E-F57F-4B6D-86C8-E095126AB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panose="030F0702030302020204" pitchFamily="66" charset="0"/>
              </a:defRPr>
            </a:lvl1pPr>
          </a:lstStyle>
          <a:p>
            <a:fld id="{0A4123B3-9CE8-4CB3-97C7-5A69D34ABBE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7949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B3ECBD8D-1A39-4D9A-A5AD-4382FDF844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E1EF133-CEA4-4B84-B447-C8C21DF4CA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1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35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364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F7450B-8530-4D5B-AD1D-A577B6A6C0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C80A5-FA4A-4D2B-8801-03088C7346A1}" type="datetimeFigureOut">
              <a:rPr lang="en-US" altLang="en-US"/>
              <a:pPr>
                <a:defRPr/>
              </a:pPr>
              <a:t>4/26/2023</a:t>
            </a:fld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B21EA6-0BC2-4ACE-ACCE-B435FBC506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51E54BF-4C73-43D7-8FC4-D24B342089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05DD1-DEE7-440F-8467-8D0234FEDDC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4699379"/>
      </p:ext>
    </p:extLst>
  </p:cSld>
  <p:clrMapOvr>
    <a:masterClrMapping/>
  </p:clrMapOvr>
  <p:transition advClick="0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5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1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9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8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4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86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10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0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4" r:id="rId1"/>
    <p:sldLayoutId id="2147484635" r:id="rId2"/>
    <p:sldLayoutId id="2147484636" r:id="rId3"/>
    <p:sldLayoutId id="2147484637" r:id="rId4"/>
    <p:sldLayoutId id="2147484638" r:id="rId5"/>
    <p:sldLayoutId id="2147484639" r:id="rId6"/>
    <p:sldLayoutId id="2147484640" r:id="rId7"/>
    <p:sldLayoutId id="2147484641" r:id="rId8"/>
    <p:sldLayoutId id="2147484642" r:id="rId9"/>
    <p:sldLayoutId id="2147484643" r:id="rId10"/>
    <p:sldLayoutId id="2147484644" r:id="rId11"/>
    <p:sldLayoutId id="21474846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CD1B17E-D28D-46DE-9A2D-C5E19493C07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613525" y="619125"/>
            <a:ext cx="2530475" cy="3868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br>
              <a:rPr lang="en-US" altLang="en-US" sz="5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altLang="en-US" sz="52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7374AD83-F6DF-46AF-8B81-488F4AFAD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686" y="1452326"/>
            <a:ext cx="5186747" cy="36486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C0A216F0-3BED-41B8-A4F1-2A1AD395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br>
              <a:rPr lang="en-US" altLang="en-US" sz="2800" dirty="0"/>
            </a:br>
            <a:br>
              <a:rPr lang="en-US" altLang="en-US" sz="2800" dirty="0"/>
            </a:br>
            <a:r>
              <a:rPr lang="en-US" altLang="en-US" dirty="0">
                <a:solidFill>
                  <a:srgbClr val="FFFFFF"/>
                </a:solidFill>
              </a:rPr>
              <a:t>We have lots of exciting things to play with in the unit.</a:t>
            </a:r>
            <a:endParaRPr lang="en-US" dirty="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D12D9D25-A4AB-41B2-96A4-BA6CC965F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6" r="7350" b="-1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4" name="Picture 4" descr="A picture containing person, indoor, boy, table&#10;&#10;Description generated with very high confidence">
            <a:extLst>
              <a:ext uri="{FF2B5EF4-FFF2-40B4-BE49-F238E27FC236}">
                <a16:creationId xmlns:a16="http://schemas.microsoft.com/office/drawing/2014/main" id="{6119C4C6-8F96-4A44-A21D-F49608646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376" b="-3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E7E627BD-B8DA-42F3-9C25-3E3D07FDB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28" y="214436"/>
            <a:ext cx="1364343" cy="959057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mall child sitting on a table&#10;&#10;Description generated with high confidence">
            <a:extLst>
              <a:ext uri="{FF2B5EF4-FFF2-40B4-BE49-F238E27FC236}">
                <a16:creationId xmlns:a16="http://schemas.microsoft.com/office/drawing/2014/main" id="{75B36188-C909-4B95-B4B6-4F804CF36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41"/>
          <a:stretch/>
        </p:blipFill>
        <p:spPr>
          <a:xfrm>
            <a:off x="4714764" y="252757"/>
            <a:ext cx="4296411" cy="3079194"/>
          </a:xfrm>
          <a:prstGeom prst="rect">
            <a:avLst/>
          </a:prstGeom>
        </p:spPr>
      </p:pic>
      <p:pic>
        <p:nvPicPr>
          <p:cNvPr id="6" name="Picture 6" descr="A group of young children sitting around a table&#10;&#10;Description generated with high confidence">
            <a:extLst>
              <a:ext uri="{FF2B5EF4-FFF2-40B4-BE49-F238E27FC236}">
                <a16:creationId xmlns:a16="http://schemas.microsoft.com/office/drawing/2014/main" id="{3F957CF1-5A97-4CCB-AB89-029AD8C2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41"/>
          <a:stretch/>
        </p:blipFill>
        <p:spPr>
          <a:xfrm>
            <a:off x="270772" y="252757"/>
            <a:ext cx="4296410" cy="3079194"/>
          </a:xfrm>
          <a:prstGeom prst="rect">
            <a:avLst/>
          </a:prstGeom>
        </p:spPr>
      </p:pic>
      <p:pic>
        <p:nvPicPr>
          <p:cNvPr id="7" name="Picture 7" descr="A young boy sitting at a desk&#10;&#10;Description generated with high confidence">
            <a:extLst>
              <a:ext uri="{FF2B5EF4-FFF2-40B4-BE49-F238E27FC236}">
                <a16:creationId xmlns:a16="http://schemas.microsoft.com/office/drawing/2014/main" id="{535B50D9-A45F-4F84-A96A-A109A1928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37"/>
          <a:stretch/>
        </p:blipFill>
        <p:spPr>
          <a:xfrm>
            <a:off x="241297" y="3489159"/>
            <a:ext cx="4296411" cy="3047107"/>
          </a:xfrm>
          <a:prstGeom prst="rect">
            <a:avLst/>
          </a:prstGeom>
        </p:spPr>
      </p:pic>
      <p:pic>
        <p:nvPicPr>
          <p:cNvPr id="5" name="Picture 5" descr="A young boy cutting a cake&#10;&#10;Description generated with high confidence">
            <a:extLst>
              <a:ext uri="{FF2B5EF4-FFF2-40B4-BE49-F238E27FC236}">
                <a16:creationId xmlns:a16="http://schemas.microsoft.com/office/drawing/2014/main" id="{6F46B8DC-6BBC-424F-9DB4-36CAB58787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37"/>
          <a:stretch/>
        </p:blipFill>
        <p:spPr>
          <a:xfrm>
            <a:off x="4606288" y="3489159"/>
            <a:ext cx="4296410" cy="3047107"/>
          </a:xfrm>
          <a:prstGeom prst="rect">
            <a:avLst/>
          </a:prstGeom>
        </p:spPr>
      </p:pic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9442677E-769E-41F3-8612-ADF6F7A76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685" y="169079"/>
            <a:ext cx="1364343" cy="95905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indoor, table, food, sitting&#10;&#10;Description generated with very high confidence">
            <a:extLst>
              <a:ext uri="{FF2B5EF4-FFF2-40B4-BE49-F238E27FC236}">
                <a16:creationId xmlns:a16="http://schemas.microsoft.com/office/drawing/2014/main" id="{C053C02B-708F-46E3-9285-848A71F09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0" r="1" b="1"/>
          <a:stretch/>
        </p:blipFill>
        <p:spPr>
          <a:xfrm>
            <a:off x="241300" y="321732"/>
            <a:ext cx="4297551" cy="3067161"/>
          </a:xfrm>
          <a:prstGeom prst="rect">
            <a:avLst/>
          </a:prstGeom>
        </p:spPr>
      </p:pic>
      <p:pic>
        <p:nvPicPr>
          <p:cNvPr id="4" name="Picture 4" descr="A picture containing indoor, table, sitting, bed&#10;&#10;Description generated with very high confidence">
            <a:extLst>
              <a:ext uri="{FF2B5EF4-FFF2-40B4-BE49-F238E27FC236}">
                <a16:creationId xmlns:a16="http://schemas.microsoft.com/office/drawing/2014/main" id="{C1F4A8E7-14D5-489D-B39B-D831BEBC1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7" r="34875" b="-4"/>
          <a:stretch/>
        </p:blipFill>
        <p:spPr>
          <a:xfrm>
            <a:off x="241301" y="3469102"/>
            <a:ext cx="2117914" cy="3069719"/>
          </a:xfrm>
          <a:prstGeom prst="rect">
            <a:avLst/>
          </a:prstGeom>
        </p:spPr>
      </p:pic>
      <p:pic>
        <p:nvPicPr>
          <p:cNvPr id="2" name="Picture 2" descr="A picture containing person, indoor, ceiling, table&#10;&#10;Description generated with very high confidence">
            <a:extLst>
              <a:ext uri="{FF2B5EF4-FFF2-40B4-BE49-F238E27FC236}">
                <a16:creationId xmlns:a16="http://schemas.microsoft.com/office/drawing/2014/main" id="{319BFD1E-C95A-498F-891E-10F14DC30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19" r="1" b="1"/>
          <a:stretch/>
        </p:blipFill>
        <p:spPr>
          <a:xfrm>
            <a:off x="2420937" y="3459480"/>
            <a:ext cx="2117915" cy="3076783"/>
          </a:xfrm>
          <a:prstGeom prst="rect">
            <a:avLst/>
          </a:prstGeom>
        </p:spPr>
      </p:pic>
      <p:pic>
        <p:nvPicPr>
          <p:cNvPr id="5" name="Picture 5" descr="A picture containing person, indoor, child, young&#10;&#10;Description generated with very high confidence">
            <a:extLst>
              <a:ext uri="{FF2B5EF4-FFF2-40B4-BE49-F238E27FC236}">
                <a16:creationId xmlns:a16="http://schemas.microsoft.com/office/drawing/2014/main" id="{9C798AA0-BBC8-4807-9A60-E81B2265B8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24" r="17656" b="-1"/>
          <a:stretch/>
        </p:blipFill>
        <p:spPr>
          <a:xfrm>
            <a:off x="4600575" y="321732"/>
            <a:ext cx="4302123" cy="6214533"/>
          </a:xfrm>
          <a:prstGeom prst="rect">
            <a:avLst/>
          </a:prstGeom>
        </p:spPr>
      </p:pic>
      <p:pic>
        <p:nvPicPr>
          <p:cNvPr id="7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3F891982-B4F2-4ECA-BDF5-171554681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14" y="114650"/>
            <a:ext cx="1364343" cy="9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1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0">
            <a:extLst>
              <a:ext uri="{FF2B5EF4-FFF2-40B4-BE49-F238E27FC236}">
                <a16:creationId xmlns:a16="http://schemas.microsoft.com/office/drawing/2014/main" id="{D7074395-7860-4060-B649-DD12C865C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385066"/>
            <a:ext cx="8192729" cy="13176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en-US" sz="7000" spc="-12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do lots of art.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" name="Picture 3" descr="A picture containing person, indoor, table, child&#10;&#10;Description generated with very high confidence">
            <a:extLst>
              <a:ext uri="{FF2B5EF4-FFF2-40B4-BE49-F238E27FC236}">
                <a16:creationId xmlns:a16="http://schemas.microsoft.com/office/drawing/2014/main" id="{7D4BA50F-F4D8-4500-955D-67FAB6A73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11"/>
          <a:stretch/>
        </p:blipFill>
        <p:spPr>
          <a:xfrm>
            <a:off x="20" y="10"/>
            <a:ext cx="3044932" cy="4242806"/>
          </a:xfrm>
          <a:prstGeom prst="rect">
            <a:avLst/>
          </a:prstGeom>
        </p:spPr>
      </p:pic>
      <p:pic>
        <p:nvPicPr>
          <p:cNvPr id="4" name="Picture 4" descr="A picture containing person, table, boy, child&#10;&#10;Description generated with very high confidence">
            <a:extLst>
              <a:ext uri="{FF2B5EF4-FFF2-40B4-BE49-F238E27FC236}">
                <a16:creationId xmlns:a16="http://schemas.microsoft.com/office/drawing/2014/main" id="{A1A04944-FAE1-4F24-97E3-9D388497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16" r="13264"/>
          <a:stretch/>
        </p:blipFill>
        <p:spPr>
          <a:xfrm>
            <a:off x="3067861" y="-1"/>
            <a:ext cx="3047189" cy="4242816"/>
          </a:xfrm>
          <a:prstGeom prst="rect">
            <a:avLst/>
          </a:prstGeom>
        </p:spPr>
      </p:pic>
      <p:pic>
        <p:nvPicPr>
          <p:cNvPr id="30724" name="Picture 11" descr="Most Recent2 015">
            <a:extLst>
              <a:ext uri="{FF2B5EF4-FFF2-40B4-BE49-F238E27FC236}">
                <a16:creationId xmlns:a16="http://schemas.microsoft.com/office/drawing/2014/main" id="{F1D3BB05-0DF1-4C5D-BD36-6F595A5BE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r="16740" b="2"/>
          <a:stretch/>
        </p:blipFill>
        <p:spPr bwMode="auto">
          <a:xfrm>
            <a:off x="6099048" y="10"/>
            <a:ext cx="3044952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843DB34F-B03A-49A0-8A32-E6EA67670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5" y="50524"/>
            <a:ext cx="1364343" cy="959057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84" name="Rectangle 83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child, table, indoor&#10;&#10;Description generated with very high confidence">
            <a:extLst>
              <a:ext uri="{FF2B5EF4-FFF2-40B4-BE49-F238E27FC236}">
                <a16:creationId xmlns:a16="http://schemas.microsoft.com/office/drawing/2014/main" id="{FF7F2ED8-8D57-4598-9BC9-EBEA922D9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1" r="10382" b="4"/>
          <a:stretch/>
        </p:blipFill>
        <p:spPr>
          <a:xfrm>
            <a:off x="2682914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5" descr="A picture containing indoor, child, person, boy&#10;&#10;Description generated with very high confidence">
            <a:extLst>
              <a:ext uri="{FF2B5EF4-FFF2-40B4-BE49-F238E27FC236}">
                <a16:creationId xmlns:a16="http://schemas.microsoft.com/office/drawing/2014/main" id="{15D00220-6D98-46B6-BC2F-CA5D0178D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5" r="20112" b="4"/>
          <a:stretch/>
        </p:blipFill>
        <p:spPr>
          <a:xfrm>
            <a:off x="5866892" y="3456433"/>
            <a:ext cx="3277108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3" name="Picture 3" descr="A young boy sitting on a table&#10;&#10;Description generated with high confidence">
            <a:extLst>
              <a:ext uri="{FF2B5EF4-FFF2-40B4-BE49-F238E27FC236}">
                <a16:creationId xmlns:a16="http://schemas.microsoft.com/office/drawing/2014/main" id="{C52AF11F-292D-4EE0-9AEC-35F0F20B87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553" b="4"/>
          <a:stretch/>
        </p:blipFill>
        <p:spPr>
          <a:xfrm>
            <a:off x="2722695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2785" name="Freeform: Shape 85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97852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8" name="Freeform: Shape 87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9878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54" name="Title 1">
            <a:extLst>
              <a:ext uri="{FF2B5EF4-FFF2-40B4-BE49-F238E27FC236}">
                <a16:creationId xmlns:a16="http://schemas.microsoft.com/office/drawing/2014/main" id="{406D33E1-8812-4C87-8C0F-569DF69F3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508760"/>
            <a:ext cx="257175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small child sitting on a table&#10;&#10;Description generated with high confidence">
            <a:extLst>
              <a:ext uri="{FF2B5EF4-FFF2-40B4-BE49-F238E27FC236}">
                <a16:creationId xmlns:a16="http://schemas.microsoft.com/office/drawing/2014/main" id="{6BF3E2A3-B1CE-4203-B3AA-FB7CD1089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60" r="662" b="4"/>
          <a:stretch/>
        </p:blipFill>
        <p:spPr>
          <a:xfrm>
            <a:off x="5883905" y="10"/>
            <a:ext cx="3260096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4544568"/>
            <a:ext cx="256122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71" name="Rectangle 5">
            <a:extLst>
              <a:ext uri="{FF2B5EF4-FFF2-40B4-BE49-F238E27FC236}">
                <a16:creationId xmlns:a16="http://schemas.microsoft.com/office/drawing/2014/main" id="{DCA9BA97-05A2-4CF8-80CE-578FAFE07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4557" y="3813223"/>
            <a:ext cx="4958258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spAutoFit/>
          </a:bodyPr>
          <a:lstStyle>
            <a:lvl1pPr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PrimaryInfant" pitchFamily="2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600"/>
              </a:spcAft>
            </a:pPr>
            <a:endParaRPr lang="en-GB" altLang="en-US" sz="4400" dirty="0">
              <a:solidFill>
                <a:schemeClr val="accent1">
                  <a:lumMod val="75000"/>
                </a:schemeClr>
              </a:solidFill>
              <a:latin typeface="SassoonPrimaryInfant"/>
              <a:cs typeface="Arial"/>
            </a:endParaRPr>
          </a:p>
          <a:p>
            <a:pPr algn="ctr">
              <a:spcAft>
                <a:spcPts val="600"/>
              </a:spcAft>
            </a:pPr>
            <a:endParaRPr lang="en-GB" altLang="en-US" sz="3600">
              <a:solidFill>
                <a:schemeClr val="accent1">
                  <a:lumMod val="75000"/>
                </a:schemeClr>
              </a:solidFill>
              <a:latin typeface="SassoonPrimaryInfant"/>
              <a:cs typeface="Arial"/>
            </a:endParaRPr>
          </a:p>
        </p:txBody>
      </p:sp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5D63148A-AA63-475B-AF66-EC6F0A3AD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471" y="150936"/>
            <a:ext cx="1364343" cy="959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3E3D51-8B6E-4FDF-8AF1-7D40D1FAB97A}"/>
              </a:ext>
            </a:extLst>
          </p:cNvPr>
          <p:cNvSpPr txBox="1"/>
          <p:nvPr/>
        </p:nvSpPr>
        <p:spPr>
          <a:xfrm>
            <a:off x="402184" y="2479503"/>
            <a:ext cx="27432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latin typeface="SassoonPrimaryInfant"/>
                <a:cs typeface="Arial"/>
              </a:rPr>
              <a:t>We love books!</a:t>
            </a:r>
            <a:endParaRPr lang="en-US" sz="4800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Rectangle 70">
            <a:extLst>
              <a:ext uri="{FF2B5EF4-FFF2-40B4-BE49-F238E27FC236}">
                <a16:creationId xmlns:a16="http://schemas.microsoft.com/office/drawing/2014/main" id="{EC12C61A-9558-4DE5-AFDB-898358AFB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2" y="321176"/>
            <a:ext cx="5380685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91A300CB-9AEA-4537-AE64-C4B2193959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60896" y="-102174"/>
            <a:ext cx="4653738" cy="362691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endParaRPr lang="en-GB" altLang="en-US" sz="1700" b="1" dirty="0">
              <a:cs typeface="Calibri Light"/>
            </a:endParaRPr>
          </a:p>
          <a:p>
            <a:pPr>
              <a:buNone/>
            </a:pPr>
            <a:endParaRPr lang="en-GB" altLang="en-US" sz="4000" b="1" dirty="0">
              <a:cs typeface="Calibri Light"/>
            </a:endParaRPr>
          </a:p>
          <a:p>
            <a:pPr>
              <a:buNone/>
            </a:pPr>
            <a:r>
              <a:rPr lang="en-GB" altLang="en-US" sz="4000" b="1" dirty="0"/>
              <a:t> Mrs. </a:t>
            </a:r>
            <a:r>
              <a:rPr lang="en-GB" altLang="en-US" sz="4000" b="1"/>
              <a:t>Galloway,</a:t>
            </a:r>
            <a:endParaRPr lang="en-GB" altLang="en-US" sz="4000" dirty="0">
              <a:cs typeface="Calibri"/>
            </a:endParaRPr>
          </a:p>
          <a:p>
            <a:pPr>
              <a:buNone/>
            </a:pPr>
            <a:r>
              <a:rPr lang="en-GB" altLang="en-US" sz="4000" b="1" dirty="0"/>
              <a:t> Mrs. Oakes,</a:t>
            </a:r>
            <a:endParaRPr lang="en-GB" altLang="en-US" sz="4000" dirty="0">
              <a:cs typeface="Calibri"/>
            </a:endParaRPr>
          </a:p>
          <a:p>
            <a:pPr>
              <a:buNone/>
            </a:pPr>
            <a:r>
              <a:rPr lang="en-GB" altLang="en-US" sz="4000" b="1" dirty="0"/>
              <a:t> Mrs. James and</a:t>
            </a:r>
            <a:endParaRPr lang="en-GB" altLang="en-US" sz="4000" dirty="0">
              <a:cs typeface="Calibri"/>
            </a:endParaRPr>
          </a:p>
          <a:p>
            <a:pPr>
              <a:buNone/>
            </a:pPr>
            <a:r>
              <a:rPr lang="en-GB" altLang="en-US" sz="4000" b="1" dirty="0"/>
              <a:t> the rest of the</a:t>
            </a:r>
            <a:endParaRPr lang="en-GB" altLang="en-US" sz="4000" dirty="0">
              <a:cs typeface="Calibri"/>
            </a:endParaRPr>
          </a:p>
          <a:p>
            <a:pPr>
              <a:buNone/>
            </a:pPr>
            <a:r>
              <a:rPr lang="en-GB" altLang="en-US" sz="4000" b="1" dirty="0"/>
              <a:t> team look</a:t>
            </a:r>
            <a:endParaRPr lang="en-GB" altLang="en-US" sz="4000" dirty="0">
              <a:cs typeface="Calibri Light"/>
            </a:endParaRPr>
          </a:p>
          <a:p>
            <a:pPr>
              <a:buNone/>
            </a:pPr>
            <a:r>
              <a:rPr lang="en-GB" altLang="en-US" sz="4000" b="1" dirty="0"/>
              <a:t> forward to seeing</a:t>
            </a:r>
            <a:endParaRPr lang="en-GB" altLang="en-US" sz="4000" dirty="0">
              <a:cs typeface="Calibri"/>
            </a:endParaRPr>
          </a:p>
          <a:p>
            <a:pPr>
              <a:buNone/>
            </a:pPr>
            <a:r>
              <a:rPr lang="en-GB" altLang="en-US" sz="4000" b="1" dirty="0"/>
              <a:t> you all soon! </a:t>
            </a:r>
            <a:endParaRPr lang="en-GB" altLang="en-US" sz="4000" dirty="0">
              <a:cs typeface="Calibri Light"/>
            </a:endParaRPr>
          </a:p>
        </p:txBody>
      </p:sp>
      <p:pic>
        <p:nvPicPr>
          <p:cNvPr id="6" name="Picture 6" descr="A person holding a person posing for a picture&#10;&#10;Description generated with high confidence">
            <a:extLst>
              <a:ext uri="{FF2B5EF4-FFF2-40B4-BE49-F238E27FC236}">
                <a16:creationId xmlns:a16="http://schemas.microsoft.com/office/drawing/2014/main" id="{1C479E66-F0B7-4411-8A6C-A1F15584FF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" b="18070"/>
          <a:stretch/>
        </p:blipFill>
        <p:spPr>
          <a:xfrm>
            <a:off x="5853192" y="4357208"/>
            <a:ext cx="3031807" cy="1863092"/>
          </a:xfrm>
          <a:prstGeom prst="rect">
            <a:avLst/>
          </a:prstGeom>
        </p:spPr>
      </p:pic>
      <p:pic>
        <p:nvPicPr>
          <p:cNvPr id="4" name="Picture 4" descr="A close up of a girl&#10;&#10;Description generated with very high confidence">
            <a:extLst>
              <a:ext uri="{FF2B5EF4-FFF2-40B4-BE49-F238E27FC236}">
                <a16:creationId xmlns:a16="http://schemas.microsoft.com/office/drawing/2014/main" id="{8126D39A-4782-446B-AAEC-6F8893494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24" r="-1" b="38398"/>
          <a:stretch/>
        </p:blipFill>
        <p:spPr>
          <a:xfrm>
            <a:off x="5853192" y="452743"/>
            <a:ext cx="3031807" cy="1863093"/>
          </a:xfrm>
          <a:prstGeom prst="rect">
            <a:avLst/>
          </a:prstGeom>
        </p:spPr>
      </p:pic>
      <p:pic>
        <p:nvPicPr>
          <p:cNvPr id="5" name="Picture 5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120DAF47-AE17-48FB-BD92-DB9109EE2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" b="12274"/>
          <a:stretch/>
        </p:blipFill>
        <p:spPr>
          <a:xfrm>
            <a:off x="5853192" y="2410301"/>
            <a:ext cx="3031807" cy="1895153"/>
          </a:xfrm>
          <a:prstGeom prst="rect">
            <a:avLst/>
          </a:prstGeom>
        </p:spPr>
      </p:pic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EE1E564F-0FD7-42D4-9092-010509BD1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5" y="184562"/>
            <a:ext cx="1364343" cy="95905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>
            <a:extLst>
              <a:ext uri="{FF2B5EF4-FFF2-40B4-BE49-F238E27FC236}">
                <a16:creationId xmlns:a16="http://schemas.microsoft.com/office/drawing/2014/main" id="{2A6FFEF1-B21C-4231-8B1B-80CEE20EA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268" y="1447800"/>
            <a:ext cx="4199957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>
              <a:defRPr/>
            </a:pPr>
            <a:r>
              <a:rPr lang="en-US" altLang="en-US" sz="5700" dirty="0"/>
              <a:t>Here is our school.</a:t>
            </a:r>
            <a:br>
              <a:rPr lang="en-US" altLang="en-US" sz="5700" dirty="0"/>
            </a:br>
            <a:endParaRPr lang="en-US" altLang="en-US" sz="5700">
              <a:cs typeface="Calibri Light" panose="020F0302020204030204"/>
            </a:endParaRPr>
          </a:p>
        </p:txBody>
      </p:sp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13B9DE59-0CF7-4671-9284-4D16F7DCE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91" y="655943"/>
            <a:ext cx="2995234" cy="2106992"/>
          </a:xfrm>
          <a:prstGeom prst="rect">
            <a:avLst/>
          </a:prstGeom>
          <a:effectLst/>
        </p:spPr>
      </p:pic>
      <p:pic>
        <p:nvPicPr>
          <p:cNvPr id="19459" name="Picture 7" descr="school">
            <a:extLst>
              <a:ext uri="{FF2B5EF4-FFF2-40B4-BE49-F238E27FC236}">
                <a16:creationId xmlns:a16="http://schemas.microsoft.com/office/drawing/2014/main" id="{15F376E3-00E0-4ADA-8D2A-1AD30C3E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890" y="3421660"/>
            <a:ext cx="2993122" cy="22448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405D2067-A363-4941-BEA9-00E35A35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75" y="109590"/>
            <a:ext cx="7974450" cy="36204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en-US" sz="4800" dirty="0"/>
              <a:t>              Our Foundation Unit:</a:t>
            </a:r>
            <a:br>
              <a:rPr lang="en-US" altLang="en-US" sz="4800" dirty="0"/>
            </a:br>
            <a:br>
              <a:rPr lang="en-US" altLang="en-US" sz="4800" dirty="0"/>
            </a:br>
            <a:br>
              <a:rPr lang="en-US" altLang="en-US" sz="4800" dirty="0">
                <a:cs typeface="Calibri Light"/>
              </a:rPr>
            </a:br>
            <a:endParaRPr lang="en-US" altLang="en-US" sz="4800" dirty="0">
              <a:cs typeface="Calibri Light"/>
            </a:endParaRPr>
          </a:p>
        </p:txBody>
      </p:sp>
      <p:pic>
        <p:nvPicPr>
          <p:cNvPr id="3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DEDC6082-EF78-42E6-B87D-DED404B89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359579"/>
            <a:ext cx="1364343" cy="959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AFE233-1BE4-403E-9003-B527CCEB7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06" y="2516864"/>
            <a:ext cx="2741576" cy="205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7EF465-EF37-4D78-BF05-76A5876A3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870"/>
          <a:stretch/>
        </p:blipFill>
        <p:spPr>
          <a:xfrm>
            <a:off x="2483821" y="3730038"/>
            <a:ext cx="3493900" cy="1809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C3025-F716-46AA-8AE2-5D9DB045C6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8" r="6708"/>
          <a:stretch/>
        </p:blipFill>
        <p:spPr>
          <a:xfrm>
            <a:off x="5139666" y="4807293"/>
            <a:ext cx="3856896" cy="1981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B3AAC3-E1B9-43E5-85A0-A3A8A520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043" y="1376456"/>
            <a:ext cx="4686772" cy="216397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DD6B9F64-94CE-4DBB-A8AA-3399807B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28" y="770467"/>
            <a:ext cx="3154176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n-US" sz="6300">
                <a:solidFill>
                  <a:srgbClr val="FFFFFF"/>
                </a:solidFill>
              </a:rPr>
              <a:t>Here is our uniform</a:t>
            </a:r>
            <a:endParaRPr lang="en-US" sz="6300">
              <a:solidFill>
                <a:srgbClr val="FFFFFF"/>
              </a:solidFill>
            </a:endParaRPr>
          </a:p>
        </p:txBody>
      </p:sp>
      <p:pic>
        <p:nvPicPr>
          <p:cNvPr id="4" name="Picture 4" descr="A person standing in front of a brick building&#10;&#10;Description generated with very high confidence">
            <a:extLst>
              <a:ext uri="{FF2B5EF4-FFF2-40B4-BE49-F238E27FC236}">
                <a16:creationId xmlns:a16="http://schemas.microsoft.com/office/drawing/2014/main" id="{BB050DB1-184B-46B6-92D9-7B9DE6D0A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45" b="3"/>
          <a:stretch/>
        </p:blipFill>
        <p:spPr>
          <a:xfrm>
            <a:off x="4286520" y="321731"/>
            <a:ext cx="2483832" cy="3731500"/>
          </a:xfrm>
          <a:prstGeom prst="rect">
            <a:avLst/>
          </a:prstGeom>
        </p:spPr>
      </p:pic>
      <p:pic>
        <p:nvPicPr>
          <p:cNvPr id="3" name="Picture 3" descr="A person standing in a room&#10;&#10;Description generated with high confidence">
            <a:extLst>
              <a:ext uri="{FF2B5EF4-FFF2-40B4-BE49-F238E27FC236}">
                <a16:creationId xmlns:a16="http://schemas.microsoft.com/office/drawing/2014/main" id="{A9359CCE-DEE4-41C2-AD97-D9629B564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93" r="5557" b="-3"/>
          <a:stretch/>
        </p:blipFill>
        <p:spPr>
          <a:xfrm>
            <a:off x="6880345" y="2625779"/>
            <a:ext cx="2019905" cy="3928916"/>
          </a:xfrm>
          <a:prstGeom prst="rect">
            <a:avLst/>
          </a:prstGeom>
        </p:spPr>
      </p:pic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87084750-200D-4B8E-A856-12F4F0080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5" y="96195"/>
            <a:ext cx="1246102" cy="8999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989B883-717A-4DC7-91C8-6D5FBC9D6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258" y="5172361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n-US" sz="6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    This is our playground.</a:t>
            </a:r>
          </a:p>
        </p:txBody>
      </p:sp>
      <p:pic>
        <p:nvPicPr>
          <p:cNvPr id="23555" name="Picture 6" descr="playground 003">
            <a:extLst>
              <a:ext uri="{FF2B5EF4-FFF2-40B4-BE49-F238E27FC236}">
                <a16:creationId xmlns:a16="http://schemas.microsoft.com/office/drawing/2014/main" id="{9B84E317-AB55-498A-9251-8F8B67EF61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1327"/>
          <a:stretch/>
        </p:blipFill>
        <p:spPr bwMode="auto">
          <a:xfrm>
            <a:off x="457622" y="640080"/>
            <a:ext cx="5227879" cy="229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DB6ADFD8-38C8-4C5F-B403-3321E0D5C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85" y="196293"/>
            <a:ext cx="1364343" cy="959057"/>
          </a:xfrm>
          <a:prstGeom prst="rect">
            <a:avLst/>
          </a:prstGeom>
        </p:spPr>
      </p:pic>
      <p:pic>
        <p:nvPicPr>
          <p:cNvPr id="3" name="Picture 3" descr="A person that is standing in a parking lot&#10;&#10;Description generated with high confidence">
            <a:extLst>
              <a:ext uri="{FF2B5EF4-FFF2-40B4-BE49-F238E27FC236}">
                <a16:creationId xmlns:a16="http://schemas.microsoft.com/office/drawing/2014/main" id="{BCD31AEF-14E4-434E-B76E-5858569BE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95" y="3121196"/>
            <a:ext cx="4365216" cy="2379906"/>
          </a:xfrm>
          <a:prstGeom prst="rect">
            <a:avLst/>
          </a:prstGeom>
        </p:spPr>
      </p:pic>
      <p:pic>
        <p:nvPicPr>
          <p:cNvPr id="4" name="Picture 4" descr="A street scene with focus on the side of a building&#10;&#10;Description generated with very high confidence">
            <a:extLst>
              <a:ext uri="{FF2B5EF4-FFF2-40B4-BE49-F238E27FC236}">
                <a16:creationId xmlns:a16="http://schemas.microsoft.com/office/drawing/2014/main" id="{9C2CB168-6836-4AF1-AAC1-6B221F28E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276" y="1087229"/>
            <a:ext cx="2828569" cy="3772936"/>
          </a:xfrm>
          <a:prstGeom prst="rect">
            <a:avLst/>
          </a:prstGeom>
        </p:spPr>
      </p:pic>
      <p:pic>
        <p:nvPicPr>
          <p:cNvPr id="5" name="Picture 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BBD0A164-8805-4461-BD66-3744EDB87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219" y="4312433"/>
            <a:ext cx="457071" cy="46741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896E1D9-93B2-4D2F-AB91-ED6CE763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br>
              <a:rPr lang="en-US" altLang="en-US" sz="4900" dirty="0"/>
            </a:br>
            <a:r>
              <a:rPr lang="en-US" altLang="en-US" sz="4900" dirty="0">
                <a:solidFill>
                  <a:srgbClr val="FFFFFF"/>
                </a:solidFill>
              </a:rPr>
              <a:t>             We love playing outside. </a:t>
            </a:r>
            <a:endParaRPr lang="en-US"/>
          </a:p>
        </p:txBody>
      </p:sp>
      <p:pic>
        <p:nvPicPr>
          <p:cNvPr id="3" name="Picture 3" descr="A picture containing implement, chalk, stationary, child&#10;&#10;Description generated with very high confidence">
            <a:extLst>
              <a:ext uri="{FF2B5EF4-FFF2-40B4-BE49-F238E27FC236}">
                <a16:creationId xmlns:a16="http://schemas.microsoft.com/office/drawing/2014/main" id="{D734414C-3E80-482E-BC94-5DBFD4B74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4" r="42512" b="2"/>
          <a:stretch/>
        </p:blipFill>
        <p:spPr>
          <a:xfrm>
            <a:off x="20" y="10"/>
            <a:ext cx="3044932" cy="4242806"/>
          </a:xfrm>
          <a:prstGeom prst="rect">
            <a:avLst/>
          </a:prstGeom>
        </p:spPr>
      </p:pic>
      <p:pic>
        <p:nvPicPr>
          <p:cNvPr id="4" name="Picture 4" descr="A group of people standing in a parking lot&#10;&#10;Description generated with high confidence">
            <a:extLst>
              <a:ext uri="{FF2B5EF4-FFF2-40B4-BE49-F238E27FC236}">
                <a16:creationId xmlns:a16="http://schemas.microsoft.com/office/drawing/2014/main" id="{763AC0C1-10EB-40A4-AE9C-809A667C6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4" r="33122" b="2"/>
          <a:stretch/>
        </p:blipFill>
        <p:spPr>
          <a:xfrm>
            <a:off x="3067861" y="-1"/>
            <a:ext cx="3047189" cy="4242816"/>
          </a:xfrm>
          <a:prstGeom prst="rect">
            <a:avLst/>
          </a:prstGeom>
        </p:spPr>
      </p:pic>
      <p:pic>
        <p:nvPicPr>
          <p:cNvPr id="5" name="Picture 5" descr="A boy sitting on a bench next to a brick wall&#10;&#10;Description generated with high confidence">
            <a:extLst>
              <a:ext uri="{FF2B5EF4-FFF2-40B4-BE49-F238E27FC236}">
                <a16:creationId xmlns:a16="http://schemas.microsoft.com/office/drawing/2014/main" id="{9F3B1993-AA17-466E-8E0C-B9553ADF9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89" r="20887" b="2"/>
          <a:stretch/>
        </p:blipFill>
        <p:spPr>
          <a:xfrm>
            <a:off x="6099048" y="10"/>
            <a:ext cx="3044952" cy="4242806"/>
          </a:xfrm>
          <a:prstGeom prst="rect">
            <a:avLst/>
          </a:prstGeom>
        </p:spPr>
      </p:pic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B39931F1-B48D-422A-8AB4-931654BC5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71" y="141864"/>
            <a:ext cx="1364343" cy="959057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896E1D9-93B2-4D2F-AB91-ED6CE763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defRPr/>
            </a:pPr>
            <a:br>
              <a:rPr lang="en-US" altLang="en-US" sz="3600">
                <a:solidFill>
                  <a:srgbClr val="FFFFFF"/>
                </a:solidFill>
              </a:rPr>
            </a:br>
            <a:r>
              <a:rPr lang="en-US" altLang="en-US" sz="3600">
                <a:solidFill>
                  <a:srgbClr val="FFFFFF"/>
                </a:solidFill>
              </a:rPr>
              <a:t> We have lots of fun things to play with.</a:t>
            </a: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9" name="Picture 9" descr="A picture containing person, sitting, child, little&#10;&#10;Description generated with very high confidence">
            <a:extLst>
              <a:ext uri="{FF2B5EF4-FFF2-40B4-BE49-F238E27FC236}">
                <a16:creationId xmlns:a16="http://schemas.microsoft.com/office/drawing/2014/main" id="{97C6C50C-B940-4AAA-A02E-B0406EAFE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8" r="-1" b="24541"/>
          <a:stretch/>
        </p:blipFill>
        <p:spPr>
          <a:xfrm>
            <a:off x="238226" y="299363"/>
            <a:ext cx="3120339" cy="3049204"/>
          </a:xfrm>
          <a:prstGeom prst="rect">
            <a:avLst/>
          </a:prstGeom>
        </p:spPr>
      </p:pic>
      <p:pic>
        <p:nvPicPr>
          <p:cNvPr id="7" name="Picture 7" descr="A small child sitting on a table&#10;&#10;Description generated with high confidence">
            <a:extLst>
              <a:ext uri="{FF2B5EF4-FFF2-40B4-BE49-F238E27FC236}">
                <a16:creationId xmlns:a16="http://schemas.microsoft.com/office/drawing/2014/main" id="{536EC013-C208-4F41-8199-BB9DEC8F3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8" b="11192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pic>
        <p:nvPicPr>
          <p:cNvPr id="8" name="Picture 8" descr="A girl sitting on a bench&#10;&#10;Description generated with high confidence">
            <a:extLst>
              <a:ext uri="{FF2B5EF4-FFF2-40B4-BE49-F238E27FC236}">
                <a16:creationId xmlns:a16="http://schemas.microsoft.com/office/drawing/2014/main" id="{C00FEBD6-960A-4FEE-8842-F3032DEA60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68" r="11512" b="-4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B39931F1-B48D-422A-8AB4-931654BC5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71" y="141864"/>
            <a:ext cx="1364343" cy="9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1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2" name="Rectangle 134">
            <a:extLst>
              <a:ext uri="{FF2B5EF4-FFF2-40B4-BE49-F238E27FC236}">
                <a16:creationId xmlns:a16="http://schemas.microsoft.com/office/drawing/2014/main" id="{9825EEB4-E185-4371-A8FF-AF57010F7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3129865D-A0ED-4E9F-A41A-9AE95FF627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9692" y="1124712"/>
            <a:ext cx="301752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altLang="en-US" sz="4200" dirty="0"/>
              <a:t>We have school dinners in the Dragons Diner.</a:t>
            </a:r>
            <a:endParaRPr lang="en-US" dirty="0"/>
          </a:p>
        </p:txBody>
      </p:sp>
      <p:sp>
        <p:nvSpPr>
          <p:cNvPr id="15373" name="Rectangle 136">
            <a:extLst>
              <a:ext uri="{FF2B5EF4-FFF2-40B4-BE49-F238E27FC236}">
                <a16:creationId xmlns:a16="http://schemas.microsoft.com/office/drawing/2014/main" id="{8EA2E5B2-7E46-41D7-993E-1472B65ED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24729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indoor, table, refrigerator, kitchen&#10;&#10;Description generated with very high confidence">
            <a:extLst>
              <a:ext uri="{FF2B5EF4-FFF2-40B4-BE49-F238E27FC236}">
                <a16:creationId xmlns:a16="http://schemas.microsoft.com/office/drawing/2014/main" id="{F9C19EB7-E8D8-41F5-A869-379F43B72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5" r="5338" b="4"/>
          <a:stretch/>
        </p:blipFill>
        <p:spPr>
          <a:xfrm>
            <a:off x="4160176" y="757967"/>
            <a:ext cx="2153412" cy="1982877"/>
          </a:xfrm>
          <a:prstGeom prst="rect">
            <a:avLst/>
          </a:prstGeom>
        </p:spPr>
      </p:pic>
      <p:pic>
        <p:nvPicPr>
          <p:cNvPr id="4" name="Picture 4" descr="A large commercial kitchen with stainless steel appliances&#10;&#10;Description generated with high confidence">
            <a:extLst>
              <a:ext uri="{FF2B5EF4-FFF2-40B4-BE49-F238E27FC236}">
                <a16:creationId xmlns:a16="http://schemas.microsoft.com/office/drawing/2014/main" id="{B08392FA-D94C-4FD9-B2BD-37682990B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9" r="8834" b="4"/>
          <a:stretch/>
        </p:blipFill>
        <p:spPr>
          <a:xfrm>
            <a:off x="6498760" y="768684"/>
            <a:ext cx="2153412" cy="1961443"/>
          </a:xfrm>
          <a:prstGeom prst="rect">
            <a:avLst/>
          </a:prstGeom>
        </p:spPr>
      </p:pic>
      <p:sp>
        <p:nvSpPr>
          <p:cNvPr id="15374" name="Rectangle 138">
            <a:extLst>
              <a:ext uri="{FF2B5EF4-FFF2-40B4-BE49-F238E27FC236}">
                <a16:creationId xmlns:a16="http://schemas.microsoft.com/office/drawing/2014/main" id="{789E161B-D345-4E9F-985D-64933081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848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05F866FB-3AE3-4341-B2B3-0BEA5874F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75" r="38746"/>
          <a:stretch/>
        </p:blipFill>
        <p:spPr>
          <a:xfrm>
            <a:off x="5680060" y="3122302"/>
            <a:ext cx="1456383" cy="3044364"/>
          </a:xfrm>
          <a:prstGeom prst="rect">
            <a:avLst/>
          </a:prstGeom>
        </p:spPr>
      </p:pic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5F69FD7C-46EA-44E9-8C47-B40AF00A5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14" y="114650"/>
            <a:ext cx="1364343" cy="95905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CF99157-719C-403F-A752-D295227D93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385066"/>
            <a:ext cx="8192729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en-US" sz="4400">
                <a:solidFill>
                  <a:srgbClr val="FFFFFF"/>
                </a:solidFill>
              </a:rPr>
              <a:t>We love PE!  We play lots of games and learn lots of different skills.</a:t>
            </a:r>
            <a:endParaRPr lang="en-US" sz="4400">
              <a:solidFill>
                <a:srgbClr val="FFFFFF"/>
              </a:solidFill>
            </a:endParaRPr>
          </a:p>
        </p:txBody>
      </p:sp>
      <p:pic>
        <p:nvPicPr>
          <p:cNvPr id="3" name="Picture 3" descr="A picture containing indoor, person, child, game&#10;&#10;Description generated with very high confidence">
            <a:extLst>
              <a:ext uri="{FF2B5EF4-FFF2-40B4-BE49-F238E27FC236}">
                <a16:creationId xmlns:a16="http://schemas.microsoft.com/office/drawing/2014/main" id="{6746F6B9-78B0-44D7-96A8-71C9DAEDD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0241"/>
          <a:stretch/>
        </p:blipFill>
        <p:spPr>
          <a:xfrm>
            <a:off x="20" y="10"/>
            <a:ext cx="4571975" cy="4252522"/>
          </a:xfrm>
          <a:prstGeom prst="rect">
            <a:avLst/>
          </a:prstGeom>
        </p:spPr>
      </p:pic>
      <p:pic>
        <p:nvPicPr>
          <p:cNvPr id="4" name="Picture 4" descr="A small child sitting on a table&#10;&#10;Description generated with high confidence">
            <a:extLst>
              <a:ext uri="{FF2B5EF4-FFF2-40B4-BE49-F238E27FC236}">
                <a16:creationId xmlns:a16="http://schemas.microsoft.com/office/drawing/2014/main" id="{14C71E47-4CEE-4C43-9F34-07FB78FCD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1" b="28008"/>
          <a:stretch/>
        </p:blipFill>
        <p:spPr>
          <a:xfrm>
            <a:off x="4571999" y="-681"/>
            <a:ext cx="4572001" cy="4253215"/>
          </a:xfrm>
          <a:prstGeom prst="rect">
            <a:avLst/>
          </a:prstGeom>
        </p:spPr>
      </p:pic>
      <p:pic>
        <p:nvPicPr>
          <p:cNvPr id="2" name="Picture 2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F3494692-A7A9-4962-B865-226035AA6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14" y="250722"/>
            <a:ext cx="1364343" cy="959057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AFD636D93634AA0D5F36B0CAA6E51" ma:contentTypeVersion="14" ma:contentTypeDescription="Create a new document." ma:contentTypeScope="" ma:versionID="c7718956201ee12d1f716453e97570c7">
  <xsd:schema xmlns:xsd="http://www.w3.org/2001/XMLSchema" xmlns:xs="http://www.w3.org/2001/XMLSchema" xmlns:p="http://schemas.microsoft.com/office/2006/metadata/properties" xmlns:ns2="cfd5ac8c-8e89-47c2-91c3-a56ffe058800" xmlns:ns3="89e0b3d8-e4df-4b8c-be01-cbd66c8b3619" targetNamespace="http://schemas.microsoft.com/office/2006/metadata/properties" ma:root="true" ma:fieldsID="21eb2f2b115e13ca292bdd1ed4937f74" ns2:_="" ns3:_="">
    <xsd:import namespace="cfd5ac8c-8e89-47c2-91c3-a56ffe058800"/>
    <xsd:import namespace="89e0b3d8-e4df-4b8c-be01-cbd66c8b361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5ac8c-8e89-47c2-91c3-a56ffe05880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0b3d8-e4df-4b8c-be01-cbd66c8b36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00C099-0F15-4538-AC9E-575CFBA642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d5ac8c-8e89-47c2-91c3-a56ffe058800"/>
    <ds:schemaRef ds:uri="89e0b3d8-e4df-4b8c-be01-cbd66c8b36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B3B0A4-0490-4C17-88AE-DD0DC25EAA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148</Words>
  <Application>Microsoft Office PowerPoint</Application>
  <PresentationFormat>On-screen Show (4:3)</PresentationFormat>
  <Paragraphs>22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SassoonPrimaryInfant</vt:lpstr>
      <vt:lpstr>Office Theme</vt:lpstr>
      <vt:lpstr> </vt:lpstr>
      <vt:lpstr>Here is our school. </vt:lpstr>
      <vt:lpstr>              Our Foundation Unit:   </vt:lpstr>
      <vt:lpstr>Here is our uniform</vt:lpstr>
      <vt:lpstr>     This is our playground.</vt:lpstr>
      <vt:lpstr>              We love playing outside. </vt:lpstr>
      <vt:lpstr>  We have lots of fun things to play with.</vt:lpstr>
      <vt:lpstr>We have school dinners in the Dragons Diner.</vt:lpstr>
      <vt:lpstr>We love PE!  We play lots of games and learn lots of different skills.</vt:lpstr>
      <vt:lpstr>  We have lots of exciting things to play with in the unit.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St. Mary’s R.C. Primary School</dc:title>
  <dc:creator>school</dc:creator>
  <cp:lastModifiedBy>Louise Galloway</cp:lastModifiedBy>
  <cp:revision>323</cp:revision>
  <cp:lastPrinted>2015-10-01T11:56:26Z</cp:lastPrinted>
  <dcterms:created xsi:type="dcterms:W3CDTF">2003-02-13T19:43:18Z</dcterms:created>
  <dcterms:modified xsi:type="dcterms:W3CDTF">2023-04-26T14:24:56Z</dcterms:modified>
</cp:coreProperties>
</file>