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9bd982e1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9bd982e1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9bd982e1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99bd982e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9bd982e1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9bd982e1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9bd982e1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9bd982e1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9bd982e1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9bd982e1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EFTC logo.jpg"/>
          <p:cNvPicPr preferRelativeResize="0"/>
          <p:nvPr/>
        </p:nvPicPr>
        <p:blipFill rotWithShape="1">
          <a:blip r:embed="rId3">
            <a:alphaModFix/>
          </a:blip>
          <a:srcRect l="2828" r="6529"/>
          <a:stretch/>
        </p:blipFill>
        <p:spPr>
          <a:xfrm>
            <a:off x="165368" y="1298166"/>
            <a:ext cx="8813263" cy="372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BACC6"/>
                </a:solidFill>
              </a:rPr>
              <a:t>The School of Hope</a:t>
            </a:r>
            <a:endParaRPr>
              <a:solidFill>
                <a:srgbClr val="4BACC6"/>
              </a:solidFill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275" y="1395550"/>
            <a:ext cx="3276375" cy="241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375" y="3910200"/>
            <a:ext cx="3728650" cy="274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675" y="4141298"/>
            <a:ext cx="3486551" cy="25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175" y="1223797"/>
            <a:ext cx="3728650" cy="274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3717" y="3029630"/>
            <a:ext cx="2576573" cy="18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457200" y="12698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Further Education</a:t>
            </a:r>
            <a:endParaRPr>
              <a:solidFill>
                <a:srgbClr val="4BACC6"/>
              </a:solidFill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>
            <a:off x="4045963" y="1422373"/>
            <a:ext cx="4891800" cy="54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46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Only 10% of students graduate high school in Guatemala</a:t>
            </a:r>
            <a:endParaRPr sz="2200"/>
          </a:p>
          <a:p>
            <a:pPr marL="3429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2946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EFTC have created the Further Education Programme – which provides School of Hope graduates with scholarships to move on into higher education</a:t>
            </a:r>
            <a:endParaRPr sz="2200"/>
          </a:p>
          <a:p>
            <a:pPr marL="34290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2946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The team also supports students emotionally, giving them career advice and life skills</a:t>
            </a:r>
            <a:endParaRPr sz="2200"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2381"/>
            <a:ext cx="3521287" cy="528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1675833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US">
                <a:solidFill>
                  <a:schemeClr val="accent5"/>
                </a:solidFill>
              </a:rPr>
              <a:t>Nutrition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2918715" y="1000402"/>
            <a:ext cx="6225285" cy="189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4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24% of Guatemalan children under five are underweight</a:t>
            </a:r>
            <a:endParaRPr sz="2200"/>
          </a:p>
          <a:p>
            <a:pPr marL="342900" lvl="0" indent="-304482" algn="l" rtl="0">
              <a:lnSpc>
                <a:spcPct val="80000"/>
              </a:lnSpc>
              <a:spcBef>
                <a:spcPts val="561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EFTC provide 2 nutritious meals a day to aid both the physical and cognitive development of our students.</a:t>
            </a:r>
            <a:endParaRPr sz="2200"/>
          </a:p>
          <a:p>
            <a:pPr marL="342900" lvl="0" indent="-17018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200"/>
          </a:p>
        </p:txBody>
      </p:sp>
      <p:pic>
        <p:nvPicPr>
          <p:cNvPr id="173" name="Google Shape;173;p24" descr="IMG_20161025_090237.jpg"/>
          <p:cNvPicPr preferRelativeResize="0"/>
          <p:nvPr/>
        </p:nvPicPr>
        <p:blipFill rotWithShape="1">
          <a:blip r:embed="rId3">
            <a:alphaModFix/>
          </a:blip>
          <a:srcRect l="14854" t="30096" r="11259" b="4308"/>
          <a:stretch/>
        </p:blipFill>
        <p:spPr>
          <a:xfrm>
            <a:off x="4787977" y="3429002"/>
            <a:ext cx="4012253" cy="267155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263163" y="3472458"/>
            <a:ext cx="3247145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goal is to educate our students about healthy eating as well as provide them with a balanced diet.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4" descr="Chef-Erick-mini-chef-Kevin_3352.JPG"/>
          <p:cNvPicPr preferRelativeResize="0"/>
          <p:nvPr/>
        </p:nvPicPr>
        <p:blipFill rotWithShape="1">
          <a:blip r:embed="rId4">
            <a:alphaModFix/>
          </a:blip>
          <a:srcRect l="23150" t="10161" r="29139" b="3298"/>
          <a:stretch/>
        </p:blipFill>
        <p:spPr>
          <a:xfrm>
            <a:off x="263163" y="301030"/>
            <a:ext cx="2442762" cy="295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200" y="3627047"/>
            <a:ext cx="4012252" cy="295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457200" y="982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Healthcare </a:t>
            </a:r>
            <a:endParaRPr>
              <a:solidFill>
                <a:srgbClr val="4BACC6"/>
              </a:solidFill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649804" y="1100098"/>
            <a:ext cx="8229600" cy="11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0"/>
              <a:t>The reality is that as much as 40% of the Guatemalan population don’t have access to healthcare</a:t>
            </a:r>
            <a:endParaRPr sz="2720"/>
          </a:p>
        </p:txBody>
      </p:sp>
      <p:sp>
        <p:nvSpPr>
          <p:cNvPr id="183" name="Google Shape;183;p25"/>
          <p:cNvSpPr txBox="1"/>
          <p:nvPr/>
        </p:nvSpPr>
        <p:spPr>
          <a:xfrm>
            <a:off x="5440749" y="2116941"/>
            <a:ext cx="3631259" cy="466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Dedicated school nurse who is a former student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health tests and access to preventive healthcare advice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EFTC provide students with essential items such as toothbrushes as well as glasses and hearing aids if needed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850" y="2240428"/>
            <a:ext cx="4312773" cy="431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457200" y="982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Social Support </a:t>
            </a:r>
            <a:endParaRPr>
              <a:solidFill>
                <a:srgbClr val="4BACC6"/>
              </a:solidFill>
            </a:endParaRPr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649804" y="1100098"/>
            <a:ext cx="82296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0"/>
              <a:t>Exposure to gang related crime, physical and sexual abuse is a common occuence in Jocotenango</a:t>
            </a:r>
            <a:endParaRPr sz="272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550" y="2020250"/>
            <a:ext cx="2509450" cy="167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909498"/>
            <a:ext cx="3568148" cy="237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4957200" y="2020250"/>
            <a:ext cx="3922200" cy="21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School psychologist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Career Counsellor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Lifeskills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Legal Assistance</a:t>
            </a:r>
            <a:endParaRPr sz="2200"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3025" y="3788900"/>
            <a:ext cx="280035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xfrm>
            <a:off x="-1499734" y="-4494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Housing</a:t>
            </a:r>
            <a:r>
              <a:rPr lang="en-US"/>
              <a:t>	</a:t>
            </a:r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body" idx="1"/>
          </p:nvPr>
        </p:nvSpPr>
        <p:spPr>
          <a:xfrm>
            <a:off x="457200" y="1314386"/>
            <a:ext cx="4540800" cy="23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Families sleep in cramped, shared beds with mud or concrete floors and corrugated walls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Many are located on hillsides so are at risk from erosion and landslides</a:t>
            </a:r>
            <a:endParaRPr sz="2200"/>
          </a:p>
        </p:txBody>
      </p:sp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2739" y="289890"/>
            <a:ext cx="3305457" cy="440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 descr="IMG_196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3959821"/>
            <a:ext cx="4104051" cy="27360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5120777" y="4983912"/>
            <a:ext cx="3517419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EFTC helps to fix and rebuild homes to create a safer environment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BACC6"/>
                </a:solidFill>
              </a:rPr>
              <a:t>Fundraising</a:t>
            </a:r>
            <a:endParaRPr>
              <a:solidFill>
                <a:srgbClr val="4BACC6"/>
              </a:solidFill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 rotWithShape="1">
          <a:blip r:embed="rId3">
            <a:alphaModFix/>
          </a:blip>
          <a:srcRect t="19300" b="29665"/>
          <a:stretch/>
        </p:blipFill>
        <p:spPr>
          <a:xfrm>
            <a:off x="800000" y="2063975"/>
            <a:ext cx="2949250" cy="221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 rotWithShape="1">
          <a:blip r:embed="rId4">
            <a:alphaModFix/>
          </a:blip>
          <a:srcRect t="24570" b="22062"/>
          <a:stretch/>
        </p:blipFill>
        <p:spPr>
          <a:xfrm>
            <a:off x="254825" y="4554050"/>
            <a:ext cx="4692099" cy="18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4050" y="1556775"/>
            <a:ext cx="2724025" cy="2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5159713" y="4357736"/>
            <a:ext cx="4540800" cy="23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UK &amp; USA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Sponsorship programme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Volunteer programme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Corporate partnerships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Community fundraising</a:t>
            </a: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Events</a:t>
            </a:r>
            <a:endParaRPr sz="2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 descr="4to B Thank You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753" b="8753"/>
          <a:stretch/>
        </p:blipFill>
        <p:spPr>
          <a:xfrm>
            <a:off x="19242" y="1202742"/>
            <a:ext cx="9092277" cy="50004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1048741" y="269413"/>
            <a:ext cx="736042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sz="440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57200" y="276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US">
                <a:solidFill>
                  <a:schemeClr val="accent5"/>
                </a:solidFill>
              </a:rPr>
              <a:t>What does EFTC do?</a:t>
            </a:r>
            <a:endParaRPr/>
          </a:p>
        </p:txBody>
      </p:sp>
      <p:sp>
        <p:nvSpPr>
          <p:cNvPr id="90" name="Google Shape;90;p14"/>
          <p:cNvSpPr txBox="1"/>
          <p:nvPr/>
        </p:nvSpPr>
        <p:spPr>
          <a:xfrm>
            <a:off x="289500" y="1170650"/>
            <a:ext cx="83973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7D7E83"/>
                </a:solidFill>
                <a:latin typeface="Calibri"/>
                <a:ea typeface="Calibri"/>
                <a:cs typeface="Calibri"/>
                <a:sym typeface="Calibri"/>
              </a:rPr>
              <a:t>Our Vision:</a:t>
            </a:r>
            <a:endParaRPr sz="2000" b="1">
              <a:solidFill>
                <a:srgbClr val="7D7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7D7E83"/>
                </a:solidFill>
                <a:latin typeface="Calibri"/>
                <a:ea typeface="Calibri"/>
                <a:cs typeface="Calibri"/>
                <a:sym typeface="Calibri"/>
              </a:rPr>
              <a:t>That young people from all backgrounds have the ability to access quality education and opportunities for rewarding employment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547" y="2620202"/>
            <a:ext cx="4068751" cy="27118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289500" y="2620200"/>
            <a:ext cx="4206600" cy="3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7D7E83"/>
                </a:solidFill>
                <a:latin typeface="Calibri"/>
                <a:ea typeface="Calibri"/>
                <a:cs typeface="Calibri"/>
                <a:sym typeface="Calibri"/>
              </a:rPr>
              <a:t>Working with young people and families from the Jocotenango area to access quality education, nutritious food, healthcare and social support. </a:t>
            </a:r>
            <a:endParaRPr sz="2000">
              <a:solidFill>
                <a:srgbClr val="7D7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D7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D7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D7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7D7E83"/>
                </a:solidFill>
                <a:latin typeface="Calibri"/>
                <a:ea typeface="Calibri"/>
                <a:cs typeface="Calibri"/>
                <a:sym typeface="Calibri"/>
              </a:rPr>
              <a:t>Through a highly individualised approach we empower young people with the skills and confidence to be successful in their chosen careers.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2400" y="-52925"/>
            <a:ext cx="901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Education For The Children Foundation</a:t>
            </a: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131100" y="1351798"/>
            <a:ext cx="9012900" cy="13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Set up in 2003, the foundation provides a bilingual education and gives over 700 students the opportunity to study from reception through to university</a:t>
            </a:r>
            <a:endParaRPr sz="2200"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548" y="3285152"/>
            <a:ext cx="3397852" cy="22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100" y="3168350"/>
            <a:ext cx="4966224" cy="28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553" y="1788069"/>
            <a:ext cx="4916732" cy="369331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5291285" y="674524"/>
            <a:ext cx="3746890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66% of the 16 million people live in extreme poverty, surviving on less than £1.50 a day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Literacy rates in people over 15 are some of the lowest in the world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50% of children under five suffer stunted growth and ill health due to chronic malnutrition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80% of children will never attend high school 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1" y="2246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Guatemala</a:t>
            </a:r>
            <a:endParaRPr>
              <a:solidFill>
                <a:srgbClr val="4BACC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Jocotenango</a:t>
            </a:r>
            <a:endParaRPr>
              <a:solidFill>
                <a:srgbClr val="4BACC6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227884" y="1559772"/>
            <a:ext cx="354702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The school is located in Jocotenango, where extreme violence, poverty, gang crime and alcoholism are amongst some of the everyday realities</a:t>
            </a:r>
            <a:endParaRPr sz="2200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l="24492" t="7446" r="22263" b="11066"/>
          <a:stretch/>
        </p:blipFill>
        <p:spPr>
          <a:xfrm>
            <a:off x="3923168" y="1728834"/>
            <a:ext cx="4790864" cy="453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457200" y="424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Life in Guatemala</a:t>
            </a:r>
            <a:r>
              <a:rPr lang="en-US"/>
              <a:t>	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65465" y="1023187"/>
            <a:ext cx="4246255" cy="555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Big gap between the rich and the poor 	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Families don’t have enough money to feed themselves, see doctors or send their children to school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School is free but families can’t afford to pay for books, uniforms, bus fares etc.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Children are forced to go into work or beg to help support their family </a:t>
            </a:r>
            <a:endParaRPr sz="220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120" y="1337832"/>
            <a:ext cx="4527483" cy="301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120" y="4507817"/>
            <a:ext cx="3296676" cy="2197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BACC6"/>
                </a:solidFill>
              </a:rPr>
              <a:t>Covid-19 current situation</a:t>
            </a:r>
            <a:endParaRPr>
              <a:solidFill>
                <a:srgbClr val="4BACC6"/>
              </a:solidFill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875" y="1354125"/>
            <a:ext cx="4620850" cy="17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0" y="1417653"/>
            <a:ext cx="4246200" cy="4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9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School has opened for staff only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Monthly distribution of emergency food hampers to students and their families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Some online classes limited access to devices and internet access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098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Homework swaps and exam written assignments</a:t>
            </a:r>
            <a:endParaRPr sz="220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425" y="3429000"/>
            <a:ext cx="2784998" cy="18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150" y="3854650"/>
            <a:ext cx="2047745" cy="273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BACC6"/>
                </a:solidFill>
              </a:rPr>
              <a:t>Our Staff</a:t>
            </a:r>
            <a:endParaRPr>
              <a:solidFill>
                <a:srgbClr val="4BACC6"/>
              </a:solidFill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8050" y="4663000"/>
            <a:ext cx="2328750" cy="171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375" y="1334847"/>
            <a:ext cx="3271798" cy="223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5">
            <a:alphaModFix/>
          </a:blip>
          <a:srcRect t="14632"/>
          <a:stretch/>
        </p:blipFill>
        <p:spPr>
          <a:xfrm>
            <a:off x="570150" y="4455525"/>
            <a:ext cx="1620951" cy="22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5377" y="4602918"/>
            <a:ext cx="2678390" cy="197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275" y="1334850"/>
            <a:ext cx="4292721" cy="28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4400"/>
              <a:buFont typeface="Calibri"/>
              <a:buNone/>
            </a:pPr>
            <a:r>
              <a:rPr lang="en-US">
                <a:solidFill>
                  <a:srgbClr val="4BACC6"/>
                </a:solidFill>
              </a:rPr>
              <a:t>The School of Hope</a:t>
            </a:r>
            <a:endParaRPr>
              <a:solidFill>
                <a:srgbClr val="4BACC6"/>
              </a:solidFill>
            </a:endParaRPr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457200" y="1807902"/>
            <a:ext cx="4580100" cy="3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229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EFTC provides a rounded education with a special emphasis on english, technology, literacy and life skills.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36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12293" algn="l" rtl="0">
              <a:lnSpc>
                <a:spcPct val="90000"/>
              </a:lnSpc>
              <a:spcBef>
                <a:spcPts val="53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Follows Guatemalan National Curriculum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536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312293" algn="l" rtl="0">
              <a:lnSpc>
                <a:spcPct val="90000"/>
              </a:lnSpc>
              <a:spcBef>
                <a:spcPts val="53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Grown from a school of 155 primary school students in 2003 to 702 students from primary right through to university</a:t>
            </a:r>
            <a:endParaRPr sz="2200"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9732" y="4072088"/>
            <a:ext cx="3754418" cy="249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875" y="1530975"/>
            <a:ext cx="3469727" cy="231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Microsoft Office PowerPoint</Application>
  <PresentationFormat>On-screen Show (4:3)</PresentationFormat>
  <Paragraphs>78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What does EFTC do?</vt:lpstr>
      <vt:lpstr>Education For The Children Foundation</vt:lpstr>
      <vt:lpstr>Guatemala</vt:lpstr>
      <vt:lpstr>Jocotenango</vt:lpstr>
      <vt:lpstr>Life in Guatemala </vt:lpstr>
      <vt:lpstr>Covid-19 current situation</vt:lpstr>
      <vt:lpstr>Our Staff</vt:lpstr>
      <vt:lpstr>The School of Hope</vt:lpstr>
      <vt:lpstr>The School of Hope</vt:lpstr>
      <vt:lpstr>Further Education</vt:lpstr>
      <vt:lpstr>Nutrition</vt:lpstr>
      <vt:lpstr>Healthcare </vt:lpstr>
      <vt:lpstr>Social Support </vt:lpstr>
      <vt:lpstr>Housing </vt:lpstr>
      <vt:lpstr>Fundraising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Keane</dc:creator>
  <cp:lastModifiedBy>Tracey Keane</cp:lastModifiedBy>
  <cp:revision>1</cp:revision>
  <dcterms:modified xsi:type="dcterms:W3CDTF">2020-11-01T16:17:41Z</dcterms:modified>
</cp:coreProperties>
</file>