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6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4" r:id="rId1"/>
  </p:sldMasterIdLst>
  <p:notesMasterIdLst>
    <p:notesMasterId r:id="rId49"/>
  </p:notesMasterIdLst>
  <p:sldIdLst>
    <p:sldId id="256" r:id="rId2"/>
    <p:sldId id="258" r:id="rId3"/>
    <p:sldId id="260" r:id="rId4"/>
    <p:sldId id="280" r:id="rId5"/>
    <p:sldId id="444" r:id="rId6"/>
    <p:sldId id="445" r:id="rId7"/>
    <p:sldId id="446" r:id="rId8"/>
    <p:sldId id="377" r:id="rId9"/>
    <p:sldId id="448" r:id="rId10"/>
    <p:sldId id="447" r:id="rId11"/>
    <p:sldId id="259" r:id="rId12"/>
    <p:sldId id="409" r:id="rId13"/>
    <p:sldId id="257" r:id="rId14"/>
    <p:sldId id="441" r:id="rId15"/>
    <p:sldId id="388" r:id="rId16"/>
    <p:sldId id="426" r:id="rId17"/>
    <p:sldId id="431" r:id="rId18"/>
    <p:sldId id="389" r:id="rId19"/>
    <p:sldId id="436" r:id="rId20"/>
    <p:sldId id="437" r:id="rId21"/>
    <p:sldId id="439" r:id="rId22"/>
    <p:sldId id="400" r:id="rId23"/>
    <p:sldId id="440" r:id="rId24"/>
    <p:sldId id="438" r:id="rId25"/>
    <p:sldId id="433" r:id="rId26"/>
    <p:sldId id="434" r:id="rId27"/>
    <p:sldId id="435" r:id="rId28"/>
    <p:sldId id="442" r:id="rId29"/>
    <p:sldId id="317" r:id="rId30"/>
    <p:sldId id="323" r:id="rId31"/>
    <p:sldId id="387" r:id="rId32"/>
    <p:sldId id="430" r:id="rId33"/>
    <p:sldId id="427" r:id="rId34"/>
    <p:sldId id="428" r:id="rId35"/>
    <p:sldId id="450" r:id="rId36"/>
    <p:sldId id="449" r:id="rId37"/>
    <p:sldId id="451" r:id="rId38"/>
    <p:sldId id="452" r:id="rId39"/>
    <p:sldId id="453" r:id="rId40"/>
    <p:sldId id="454" r:id="rId41"/>
    <p:sldId id="455" r:id="rId42"/>
    <p:sldId id="456" r:id="rId43"/>
    <p:sldId id="457" r:id="rId44"/>
    <p:sldId id="458" r:id="rId45"/>
    <p:sldId id="406" r:id="rId46"/>
    <p:sldId id="407" r:id="rId47"/>
    <p:sldId id="459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ndy Kozakis" initials="WK" lastIdx="1" clrIdx="0">
    <p:extLst>
      <p:ext uri="{19B8F6BF-5375-455C-9EA6-DF929625EA0E}">
        <p15:presenceInfo xmlns:p15="http://schemas.microsoft.com/office/powerpoint/2012/main" userId="S-1-5-21-117609710-861567501-725345543-133341" providerId="AD"/>
      </p:ext>
    </p:extLst>
  </p:cmAuthor>
  <p:cmAuthor id="2" name="Wendy Kozakis" initials="WK [2]" lastIdx="1" clrIdx="1">
    <p:extLst>
      <p:ext uri="{19B8F6BF-5375-455C-9EA6-DF929625EA0E}">
        <p15:presenceInfo xmlns:p15="http://schemas.microsoft.com/office/powerpoint/2012/main" userId="S::wendy.kozakis@nottscc.gov.uk::e9739b41-a74d-4306-be2f-40d5bc261bc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866D"/>
    <a:srgbClr val="B38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55" autoAdjust="0"/>
    <p:restoredTop sz="81673" autoAdjust="0"/>
  </p:normalViewPr>
  <p:slideViewPr>
    <p:cSldViewPr>
      <p:cViewPr varScale="1">
        <p:scale>
          <a:sx n="94" d="100"/>
          <a:sy n="94" d="100"/>
        </p:scale>
        <p:origin x="57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6762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1A0097-3799-44B9-BAC3-8445DD6A1C45}" type="doc">
      <dgm:prSet loTypeId="urn:microsoft.com/office/officeart/2009/3/layout/Descending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BE90C7C-C8B2-4907-A060-A8B486CD61A2}">
      <dgm:prSet phldrT="[Text]" phldr="1"/>
      <dgm:spPr/>
      <dgm:t>
        <a:bodyPr/>
        <a:lstStyle/>
        <a:p>
          <a:endParaRPr lang="en-GB"/>
        </a:p>
      </dgm:t>
    </dgm:pt>
    <dgm:pt modelId="{3A678E07-94EA-44AE-85F0-1A4B3E7E36B3}" type="parTrans" cxnId="{1E7298DA-F1A0-46AD-ADD6-16BC958EAD8A}">
      <dgm:prSet/>
      <dgm:spPr/>
      <dgm:t>
        <a:bodyPr/>
        <a:lstStyle/>
        <a:p>
          <a:endParaRPr lang="en-GB"/>
        </a:p>
      </dgm:t>
    </dgm:pt>
    <dgm:pt modelId="{2E8BEB41-D2C7-4F13-A8E1-F0D800348E2B}" type="sibTrans" cxnId="{1E7298DA-F1A0-46AD-ADD6-16BC958EAD8A}">
      <dgm:prSet/>
      <dgm:spPr/>
      <dgm:t>
        <a:bodyPr/>
        <a:lstStyle/>
        <a:p>
          <a:endParaRPr lang="en-GB"/>
        </a:p>
      </dgm:t>
    </dgm:pt>
    <dgm:pt modelId="{A9753726-D3AB-4B18-8FDC-44D59B306B39}" type="pres">
      <dgm:prSet presAssocID="{C71A0097-3799-44B9-BAC3-8445DD6A1C45}" presName="Name0" presStyleCnt="0">
        <dgm:presLayoutVars>
          <dgm:chMax val="7"/>
          <dgm:chPref val="5"/>
        </dgm:presLayoutVars>
      </dgm:prSet>
      <dgm:spPr/>
    </dgm:pt>
    <dgm:pt modelId="{5695160E-280F-4491-AFD6-3CC0909E7F51}" type="pres">
      <dgm:prSet presAssocID="{C71A0097-3799-44B9-BAC3-8445DD6A1C45}" presName="arrowNode" presStyleLbl="node1" presStyleIdx="0" presStyleCnt="1" custAng="20735763" custScaleX="86692" custScaleY="72214" custLinFactNeighborX="-63226" custLinFactNeighborY="-28115"/>
      <dgm:spPr/>
    </dgm:pt>
    <dgm:pt modelId="{3ABB018C-E687-436F-ADA6-87CA72B43B02}" type="pres">
      <dgm:prSet presAssocID="{8BE90C7C-C8B2-4907-A060-A8B486CD61A2}" presName="txNode1" presStyleLbl="revTx" presStyleIdx="0" presStyleCnt="1">
        <dgm:presLayoutVars>
          <dgm:bulletEnabled val="1"/>
        </dgm:presLayoutVars>
      </dgm:prSet>
      <dgm:spPr/>
    </dgm:pt>
  </dgm:ptLst>
  <dgm:cxnLst>
    <dgm:cxn modelId="{7C2073B7-5D8F-47B1-889D-4675D09781B1}" type="presOf" srcId="{C71A0097-3799-44B9-BAC3-8445DD6A1C45}" destId="{A9753726-D3AB-4B18-8FDC-44D59B306B39}" srcOrd="0" destOrd="0" presId="urn:microsoft.com/office/officeart/2009/3/layout/DescendingProcess"/>
    <dgm:cxn modelId="{7570D8D8-D298-4080-B94E-3A2F2611A54A}" type="presOf" srcId="{8BE90C7C-C8B2-4907-A060-A8B486CD61A2}" destId="{3ABB018C-E687-436F-ADA6-87CA72B43B02}" srcOrd="0" destOrd="0" presId="urn:microsoft.com/office/officeart/2009/3/layout/DescendingProcess"/>
    <dgm:cxn modelId="{1E7298DA-F1A0-46AD-ADD6-16BC958EAD8A}" srcId="{C71A0097-3799-44B9-BAC3-8445DD6A1C45}" destId="{8BE90C7C-C8B2-4907-A060-A8B486CD61A2}" srcOrd="0" destOrd="0" parTransId="{3A678E07-94EA-44AE-85F0-1A4B3E7E36B3}" sibTransId="{2E8BEB41-D2C7-4F13-A8E1-F0D800348E2B}"/>
    <dgm:cxn modelId="{48EDAEB2-F2B3-429B-8514-938DD8E01DB1}" type="presParOf" srcId="{A9753726-D3AB-4B18-8FDC-44D59B306B39}" destId="{5695160E-280F-4491-AFD6-3CC0909E7F51}" srcOrd="0" destOrd="0" presId="urn:microsoft.com/office/officeart/2009/3/layout/DescendingProcess"/>
    <dgm:cxn modelId="{A6485D9F-07CB-49A2-B1EE-66657DD7E17E}" type="presParOf" srcId="{A9753726-D3AB-4B18-8FDC-44D59B306B39}" destId="{3ABB018C-E687-436F-ADA6-87CA72B43B02}" srcOrd="1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F8EE27-7836-4923-903A-45A44291E1F9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4290726-C17D-423E-8105-B82D988A18EE}">
      <dgm:prSet phldrT="[Text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 algn="ctr">
            <a:buNone/>
          </a:pPr>
          <a:r>
            <a:rPr lang="en-GB" sz="2400" b="1" u="sng" dirty="0">
              <a:solidFill>
                <a:schemeClr val="bg1"/>
              </a:solidFill>
            </a:rPr>
            <a:t>BODY</a:t>
          </a:r>
        </a:p>
      </dgm:t>
    </dgm:pt>
    <dgm:pt modelId="{D67731CA-3C7F-4BDA-9B5B-D194C1FA68B6}" type="parTrans" cxnId="{740755DF-3888-4E7C-ADFD-45B488B8194D}">
      <dgm:prSet/>
      <dgm:spPr/>
      <dgm:t>
        <a:bodyPr/>
        <a:lstStyle/>
        <a:p>
          <a:endParaRPr lang="en-GB"/>
        </a:p>
      </dgm:t>
    </dgm:pt>
    <dgm:pt modelId="{CA83C1F6-6991-4B69-9761-CE6B36A59D18}" type="sibTrans" cxnId="{740755DF-3888-4E7C-ADFD-45B488B8194D}">
      <dgm:prSet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endParaRPr lang="en-GB"/>
        </a:p>
      </dgm:t>
    </dgm:pt>
    <dgm:pt modelId="{37C9F851-ACA1-4E41-9191-D36E1C3BD092}">
      <dgm:prSet phldrT="[Text]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 algn="l">
            <a:buNone/>
          </a:pPr>
          <a:r>
            <a:rPr lang="en-GB" sz="2000" b="1" dirty="0">
              <a:solidFill>
                <a:srgbClr val="FF0000"/>
              </a:solidFill>
            </a:rPr>
            <a:t>NOTICE</a:t>
          </a:r>
          <a:r>
            <a:rPr lang="en-GB" sz="2000" dirty="0">
              <a:solidFill>
                <a:schemeClr val="bg1"/>
              </a:solidFill>
            </a:rPr>
            <a:t> </a:t>
          </a:r>
        </a:p>
      </dgm:t>
    </dgm:pt>
    <dgm:pt modelId="{797C5B95-9E5D-4186-A051-D9A5EE680395}" type="parTrans" cxnId="{DE3A08FA-2290-4F10-BD24-2E36C437A655}">
      <dgm:prSet/>
      <dgm:spPr/>
      <dgm:t>
        <a:bodyPr/>
        <a:lstStyle/>
        <a:p>
          <a:endParaRPr lang="en-GB"/>
        </a:p>
      </dgm:t>
    </dgm:pt>
    <dgm:pt modelId="{12EE2F19-7829-4E3C-969A-4CB5D079ADE8}" type="sibTrans" cxnId="{DE3A08FA-2290-4F10-BD24-2E36C437A655}">
      <dgm:prSet/>
      <dgm:spPr/>
      <dgm:t>
        <a:bodyPr/>
        <a:lstStyle/>
        <a:p>
          <a:endParaRPr lang="en-GB"/>
        </a:p>
      </dgm:t>
    </dgm:pt>
    <dgm:pt modelId="{7692A68B-6B92-4E3E-B479-367FF2D7AE56}">
      <dgm:prSet phldrT="[Text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buNone/>
          </a:pPr>
          <a:r>
            <a:rPr lang="en-GB" sz="2200" b="1" u="sng" dirty="0">
              <a:solidFill>
                <a:schemeClr val="bg1"/>
              </a:solidFill>
            </a:rPr>
            <a:t>EMOTION</a:t>
          </a:r>
        </a:p>
        <a:p>
          <a:pPr>
            <a:buNone/>
          </a:pPr>
          <a:r>
            <a:rPr lang="en-GB" sz="2000" b="1" u="none" dirty="0">
              <a:solidFill>
                <a:srgbClr val="FFC000"/>
              </a:solidFill>
            </a:rPr>
            <a:t>CONNECT</a:t>
          </a:r>
        </a:p>
      </dgm:t>
    </dgm:pt>
    <dgm:pt modelId="{ED256070-F5AB-4E3B-88A1-A29AEFB9D7A4}" type="parTrans" cxnId="{4E8DC816-2442-415B-A9E5-3112FB322D85}">
      <dgm:prSet/>
      <dgm:spPr/>
      <dgm:t>
        <a:bodyPr/>
        <a:lstStyle/>
        <a:p>
          <a:endParaRPr lang="en-GB"/>
        </a:p>
      </dgm:t>
    </dgm:pt>
    <dgm:pt modelId="{7228C601-804D-4C09-8CBF-14F792C20957}" type="sibTrans" cxnId="{4E8DC816-2442-415B-A9E5-3112FB322D85}">
      <dgm:prSet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endParaRPr lang="en-GB"/>
        </a:p>
      </dgm:t>
    </dgm:pt>
    <dgm:pt modelId="{88019164-5B26-4D63-B4E3-E0744E84459C}">
      <dgm:prSet phldrT="[Text]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buNone/>
          </a:pPr>
          <a:r>
            <a:rPr lang="en-GB" sz="1700" dirty="0">
              <a:solidFill>
                <a:schemeClr val="bg1"/>
              </a:solidFill>
            </a:rPr>
            <a:t>[Affective or</a:t>
          </a:r>
        </a:p>
      </dgm:t>
    </dgm:pt>
    <dgm:pt modelId="{52A9672C-1F79-4054-A828-14E30B045FBE}" type="parTrans" cxnId="{A0A387D3-14D0-495F-9D7A-13105D98D55F}">
      <dgm:prSet/>
      <dgm:spPr/>
      <dgm:t>
        <a:bodyPr/>
        <a:lstStyle/>
        <a:p>
          <a:endParaRPr lang="en-GB"/>
        </a:p>
      </dgm:t>
    </dgm:pt>
    <dgm:pt modelId="{B735E8F1-91F5-446A-A924-AB53D9E7A8D0}" type="sibTrans" cxnId="{A0A387D3-14D0-495F-9D7A-13105D98D55F}">
      <dgm:prSet/>
      <dgm:spPr/>
      <dgm:t>
        <a:bodyPr/>
        <a:lstStyle/>
        <a:p>
          <a:endParaRPr lang="en-GB"/>
        </a:p>
      </dgm:t>
    </dgm:pt>
    <dgm:pt modelId="{BCAB855E-966E-4EC5-8B15-D09E930DDA28}">
      <dgm:prSet phldrT="[Text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 algn="ctr">
            <a:buNone/>
          </a:pPr>
          <a:r>
            <a:rPr lang="en-GB" sz="2400" b="1" u="sng" dirty="0">
              <a:solidFill>
                <a:schemeClr val="bg1"/>
              </a:solidFill>
            </a:rPr>
            <a:t>ACTION</a:t>
          </a:r>
        </a:p>
        <a:p>
          <a:pPr algn="ctr">
            <a:buNone/>
          </a:pPr>
          <a:r>
            <a:rPr lang="en-GB" sz="2000" b="1" u="none" dirty="0">
              <a:solidFill>
                <a:srgbClr val="00B050"/>
              </a:solidFill>
            </a:rPr>
            <a:t>ACT</a:t>
          </a:r>
        </a:p>
      </dgm:t>
    </dgm:pt>
    <dgm:pt modelId="{1A2AB025-07CF-4A36-835D-A47876BF5C21}" type="parTrans" cxnId="{9348F7E8-EF7F-4676-90CA-5D739D604A73}">
      <dgm:prSet/>
      <dgm:spPr/>
      <dgm:t>
        <a:bodyPr/>
        <a:lstStyle/>
        <a:p>
          <a:endParaRPr lang="en-GB"/>
        </a:p>
      </dgm:t>
    </dgm:pt>
    <dgm:pt modelId="{6144DD24-DD05-4B01-B4E9-D58CA29A337F}" type="sibTrans" cxnId="{9348F7E8-EF7F-4676-90CA-5D739D604A73}">
      <dgm:prSet/>
      <dgm:spPr/>
      <dgm:t>
        <a:bodyPr/>
        <a:lstStyle/>
        <a:p>
          <a:endParaRPr lang="en-GB"/>
        </a:p>
      </dgm:t>
    </dgm:pt>
    <dgm:pt modelId="{73CFA305-D9D5-4F79-B99C-E2BC79A5C82C}">
      <dgm:prSet phldrT="[Text]"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 algn="l">
            <a:buNone/>
          </a:pPr>
          <a:r>
            <a:rPr lang="en-GB" sz="1800" dirty="0">
              <a:solidFill>
                <a:schemeClr val="bg1"/>
              </a:solidFill>
            </a:rPr>
            <a:t>[Regulate]</a:t>
          </a:r>
        </a:p>
      </dgm:t>
    </dgm:pt>
    <dgm:pt modelId="{82F7187B-FF6C-4816-B917-01D994D35022}" type="parTrans" cxnId="{7F7B1FEA-364A-4D36-A189-3C7A3AF74596}">
      <dgm:prSet/>
      <dgm:spPr/>
      <dgm:t>
        <a:bodyPr/>
        <a:lstStyle/>
        <a:p>
          <a:endParaRPr lang="en-GB"/>
        </a:p>
      </dgm:t>
    </dgm:pt>
    <dgm:pt modelId="{13722B5C-B6B0-4149-BFF6-548BB6291815}" type="sibTrans" cxnId="{7F7B1FEA-364A-4D36-A189-3C7A3AF74596}">
      <dgm:prSet/>
      <dgm:spPr/>
      <dgm:t>
        <a:bodyPr/>
        <a:lstStyle/>
        <a:p>
          <a:endParaRPr lang="en-GB"/>
        </a:p>
      </dgm:t>
    </dgm:pt>
    <dgm:pt modelId="{E644C9AD-C733-4E01-B552-33E52A15CC7E}">
      <dgm:prSet phldrT="[Text]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>
            <a:buNone/>
          </a:pPr>
          <a:r>
            <a:rPr lang="en-GB" sz="1700" dirty="0">
              <a:solidFill>
                <a:schemeClr val="bg1"/>
              </a:solidFill>
            </a:rPr>
            <a:t>Homeostatic]</a:t>
          </a:r>
        </a:p>
      </dgm:t>
    </dgm:pt>
    <dgm:pt modelId="{235721EC-BE39-4207-B83E-2C9F74CAF5AE}" type="parTrans" cxnId="{3E9C099F-FD33-4D8C-BE2A-887E1A0E5F15}">
      <dgm:prSet/>
      <dgm:spPr/>
      <dgm:t>
        <a:bodyPr/>
        <a:lstStyle/>
        <a:p>
          <a:endParaRPr lang="en-GB"/>
        </a:p>
      </dgm:t>
    </dgm:pt>
    <dgm:pt modelId="{9C4C26A7-CA05-44BB-9827-93BA10478513}" type="sibTrans" cxnId="{3E9C099F-FD33-4D8C-BE2A-887E1A0E5F15}">
      <dgm:prSet/>
      <dgm:spPr/>
      <dgm:t>
        <a:bodyPr/>
        <a:lstStyle/>
        <a:p>
          <a:endParaRPr lang="en-GB"/>
        </a:p>
      </dgm:t>
    </dgm:pt>
    <dgm:pt modelId="{D9984330-F44A-4EF5-9819-69B76D80EAF2}">
      <dgm:prSet phldrT="[Text]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 algn="l">
            <a:buNone/>
          </a:pPr>
          <a:r>
            <a:rPr lang="en-GB" sz="2000" dirty="0">
              <a:solidFill>
                <a:schemeClr val="bg1"/>
              </a:solidFill>
            </a:rPr>
            <a:t>[sensation]</a:t>
          </a:r>
        </a:p>
      </dgm:t>
    </dgm:pt>
    <dgm:pt modelId="{14642384-6121-454B-8AF8-99293880BC69}" type="parTrans" cxnId="{904C21FA-7CEC-4C16-81FA-AF58F60DF783}">
      <dgm:prSet/>
      <dgm:spPr/>
      <dgm:t>
        <a:bodyPr/>
        <a:lstStyle/>
        <a:p>
          <a:endParaRPr lang="en-GB"/>
        </a:p>
      </dgm:t>
    </dgm:pt>
    <dgm:pt modelId="{EB934BDA-597D-4F97-9B48-2D0B4E6CFF23}" type="sibTrans" cxnId="{904C21FA-7CEC-4C16-81FA-AF58F60DF783}">
      <dgm:prSet/>
      <dgm:spPr/>
      <dgm:t>
        <a:bodyPr/>
        <a:lstStyle/>
        <a:p>
          <a:endParaRPr lang="en-GB"/>
        </a:p>
      </dgm:t>
    </dgm:pt>
    <dgm:pt modelId="{5CC8E198-6B89-41EA-AA50-CD453633BB2F}" type="pres">
      <dgm:prSet presAssocID="{BFF8EE27-7836-4923-903A-45A44291E1F9}" presName="Name0" presStyleCnt="0">
        <dgm:presLayoutVars>
          <dgm:dir/>
          <dgm:resizeHandles val="exact"/>
        </dgm:presLayoutVars>
      </dgm:prSet>
      <dgm:spPr/>
    </dgm:pt>
    <dgm:pt modelId="{8008FF61-C0F3-400F-B93A-7EDA97DB1B4A}" type="pres">
      <dgm:prSet presAssocID="{64290726-C17D-423E-8105-B82D988A18EE}" presName="composite" presStyleCnt="0"/>
      <dgm:spPr/>
    </dgm:pt>
    <dgm:pt modelId="{965B9BE6-D274-42AA-86BD-42B7CF72253A}" type="pres">
      <dgm:prSet presAssocID="{64290726-C17D-423E-8105-B82D988A18EE}" presName="imagSh" presStyleLbl="bgImgPlace1" presStyleIdx="0" presStyleCnt="3"/>
      <dgm:spPr>
        <a:noFill/>
      </dgm:spPr>
    </dgm:pt>
    <dgm:pt modelId="{FDA24729-07B8-48E0-B11F-9370EA3672CC}" type="pres">
      <dgm:prSet presAssocID="{64290726-C17D-423E-8105-B82D988A18EE}" presName="txNode" presStyleLbl="node1" presStyleIdx="0" presStyleCnt="3">
        <dgm:presLayoutVars>
          <dgm:bulletEnabled val="1"/>
        </dgm:presLayoutVars>
      </dgm:prSet>
      <dgm:spPr/>
    </dgm:pt>
    <dgm:pt modelId="{578E8355-D7AF-4F65-98BE-5ED34B005D0D}" type="pres">
      <dgm:prSet presAssocID="{CA83C1F6-6991-4B69-9761-CE6B36A59D18}" presName="sibTrans" presStyleLbl="sibTrans2D1" presStyleIdx="0" presStyleCnt="2"/>
      <dgm:spPr/>
    </dgm:pt>
    <dgm:pt modelId="{626356D8-4D1D-4181-9697-1607F609432C}" type="pres">
      <dgm:prSet presAssocID="{CA83C1F6-6991-4B69-9761-CE6B36A59D18}" presName="connTx" presStyleLbl="sibTrans2D1" presStyleIdx="0" presStyleCnt="2"/>
      <dgm:spPr/>
    </dgm:pt>
    <dgm:pt modelId="{EB18FD11-B0B0-4915-B229-46ED0F5A64F6}" type="pres">
      <dgm:prSet presAssocID="{7692A68B-6B92-4E3E-B479-367FF2D7AE56}" presName="composite" presStyleCnt="0"/>
      <dgm:spPr/>
    </dgm:pt>
    <dgm:pt modelId="{C6AAFFA1-81E3-428D-BE93-84F35AE4EEBE}" type="pres">
      <dgm:prSet presAssocID="{7692A68B-6B92-4E3E-B479-367FF2D7AE56}" presName="imagSh" presStyleLbl="bgImgPlace1" presStyleIdx="1" presStyleCnt="3"/>
      <dgm:spPr>
        <a:noFill/>
      </dgm:spPr>
    </dgm:pt>
    <dgm:pt modelId="{EADB5E57-77F3-47DA-A77C-395B18949956}" type="pres">
      <dgm:prSet presAssocID="{7692A68B-6B92-4E3E-B479-367FF2D7AE56}" presName="txNode" presStyleLbl="node1" presStyleIdx="1" presStyleCnt="3" custScaleX="109784" custLinFactNeighborX="-3761" custLinFactNeighborY="-3622">
        <dgm:presLayoutVars>
          <dgm:bulletEnabled val="1"/>
        </dgm:presLayoutVars>
      </dgm:prSet>
      <dgm:spPr/>
    </dgm:pt>
    <dgm:pt modelId="{9A60090B-BB0D-40DB-B76A-E1EF22314D54}" type="pres">
      <dgm:prSet presAssocID="{7228C601-804D-4C09-8CBF-14F792C20957}" presName="sibTrans" presStyleLbl="sibTrans2D1" presStyleIdx="1" presStyleCnt="2"/>
      <dgm:spPr/>
    </dgm:pt>
    <dgm:pt modelId="{34F211B5-7EBC-415E-8244-EE4CDF741C61}" type="pres">
      <dgm:prSet presAssocID="{7228C601-804D-4C09-8CBF-14F792C20957}" presName="connTx" presStyleLbl="sibTrans2D1" presStyleIdx="1" presStyleCnt="2"/>
      <dgm:spPr/>
    </dgm:pt>
    <dgm:pt modelId="{C3571B65-2720-4B66-AE80-FA1F33ACB266}" type="pres">
      <dgm:prSet presAssocID="{BCAB855E-966E-4EC5-8B15-D09E930DDA28}" presName="composite" presStyleCnt="0"/>
      <dgm:spPr/>
    </dgm:pt>
    <dgm:pt modelId="{A9C951CE-5580-4712-8F15-C6B272DD5A55}" type="pres">
      <dgm:prSet presAssocID="{BCAB855E-966E-4EC5-8B15-D09E930DDA28}" presName="imagSh" presStyleLbl="bgImgPlace1" presStyleIdx="2" presStyleCnt="3"/>
      <dgm:spPr>
        <a:noFill/>
      </dgm:spPr>
    </dgm:pt>
    <dgm:pt modelId="{F05B7407-F05E-419E-AEF3-54F95435BF71}" type="pres">
      <dgm:prSet presAssocID="{BCAB855E-966E-4EC5-8B15-D09E930DDA28}" presName="txNode" presStyleLbl="node1" presStyleIdx="2" presStyleCnt="3" custLinFactNeighborX="-1940" custLinFactNeighborY="679">
        <dgm:presLayoutVars>
          <dgm:bulletEnabled val="1"/>
        </dgm:presLayoutVars>
      </dgm:prSet>
      <dgm:spPr/>
    </dgm:pt>
  </dgm:ptLst>
  <dgm:cxnLst>
    <dgm:cxn modelId="{4E8DC816-2442-415B-A9E5-3112FB322D85}" srcId="{BFF8EE27-7836-4923-903A-45A44291E1F9}" destId="{7692A68B-6B92-4E3E-B479-367FF2D7AE56}" srcOrd="1" destOrd="0" parTransId="{ED256070-F5AB-4E3B-88A1-A29AEFB9D7A4}" sibTransId="{7228C601-804D-4C09-8CBF-14F792C20957}"/>
    <dgm:cxn modelId="{57CEED17-0630-4AEC-8B88-EE33FD733B93}" type="presOf" srcId="{64290726-C17D-423E-8105-B82D988A18EE}" destId="{FDA24729-07B8-48E0-B11F-9370EA3672CC}" srcOrd="0" destOrd="0" presId="urn:microsoft.com/office/officeart/2005/8/layout/hProcess10"/>
    <dgm:cxn modelId="{E941861A-9D6D-4F8F-A27B-D6F03D06F74C}" type="presOf" srcId="{7228C601-804D-4C09-8CBF-14F792C20957}" destId="{34F211B5-7EBC-415E-8244-EE4CDF741C61}" srcOrd="1" destOrd="0" presId="urn:microsoft.com/office/officeart/2005/8/layout/hProcess10"/>
    <dgm:cxn modelId="{FD93BB2F-CEEC-4F94-B80D-DF625C1657E5}" type="presOf" srcId="{7692A68B-6B92-4E3E-B479-367FF2D7AE56}" destId="{EADB5E57-77F3-47DA-A77C-395B18949956}" srcOrd="0" destOrd="0" presId="urn:microsoft.com/office/officeart/2005/8/layout/hProcess10"/>
    <dgm:cxn modelId="{8CDC7980-AE43-4D40-9F8E-A964B8D9D473}" type="presOf" srcId="{CA83C1F6-6991-4B69-9761-CE6B36A59D18}" destId="{626356D8-4D1D-4181-9697-1607F609432C}" srcOrd="1" destOrd="0" presId="urn:microsoft.com/office/officeart/2005/8/layout/hProcess10"/>
    <dgm:cxn modelId="{B7C81F98-DDFA-442A-A34D-CD6C2F78527B}" type="presOf" srcId="{BCAB855E-966E-4EC5-8B15-D09E930DDA28}" destId="{F05B7407-F05E-419E-AEF3-54F95435BF71}" srcOrd="0" destOrd="0" presId="urn:microsoft.com/office/officeart/2005/8/layout/hProcess10"/>
    <dgm:cxn modelId="{3E9C099F-FD33-4D8C-BE2A-887E1A0E5F15}" srcId="{7692A68B-6B92-4E3E-B479-367FF2D7AE56}" destId="{E644C9AD-C733-4E01-B552-33E52A15CC7E}" srcOrd="1" destOrd="0" parTransId="{235721EC-BE39-4207-B83E-2C9F74CAF5AE}" sibTransId="{9C4C26A7-CA05-44BB-9827-93BA10478513}"/>
    <dgm:cxn modelId="{2A992AA9-4F45-4A51-8BE0-14773BE49581}" type="presOf" srcId="{CA83C1F6-6991-4B69-9761-CE6B36A59D18}" destId="{578E8355-D7AF-4F65-98BE-5ED34B005D0D}" srcOrd="0" destOrd="0" presId="urn:microsoft.com/office/officeart/2005/8/layout/hProcess10"/>
    <dgm:cxn modelId="{8DCD68AE-A587-48E2-A391-7C00A2888923}" type="presOf" srcId="{37C9F851-ACA1-4E41-9191-D36E1C3BD092}" destId="{FDA24729-07B8-48E0-B11F-9370EA3672CC}" srcOrd="0" destOrd="1" presId="urn:microsoft.com/office/officeart/2005/8/layout/hProcess10"/>
    <dgm:cxn modelId="{BEBF84BB-2A10-4497-9AB9-A5F545B47355}" type="presOf" srcId="{E644C9AD-C733-4E01-B552-33E52A15CC7E}" destId="{EADB5E57-77F3-47DA-A77C-395B18949956}" srcOrd="0" destOrd="2" presId="urn:microsoft.com/office/officeart/2005/8/layout/hProcess10"/>
    <dgm:cxn modelId="{AE07A6BC-C130-4FCB-8E3C-741DECD6623E}" type="presOf" srcId="{73CFA305-D9D5-4F79-B99C-E2BC79A5C82C}" destId="{F05B7407-F05E-419E-AEF3-54F95435BF71}" srcOrd="0" destOrd="1" presId="urn:microsoft.com/office/officeart/2005/8/layout/hProcess10"/>
    <dgm:cxn modelId="{15D331C3-A4A0-4429-AF58-4BA819D7D283}" type="presOf" srcId="{7228C601-804D-4C09-8CBF-14F792C20957}" destId="{9A60090B-BB0D-40DB-B76A-E1EF22314D54}" srcOrd="0" destOrd="0" presId="urn:microsoft.com/office/officeart/2005/8/layout/hProcess10"/>
    <dgm:cxn modelId="{34734ECE-1A53-4A26-AD9E-AABA945BACCC}" type="presOf" srcId="{BFF8EE27-7836-4923-903A-45A44291E1F9}" destId="{5CC8E198-6B89-41EA-AA50-CD453633BB2F}" srcOrd="0" destOrd="0" presId="urn:microsoft.com/office/officeart/2005/8/layout/hProcess10"/>
    <dgm:cxn modelId="{4CF41CCF-1AC6-42D5-9FDD-8B74C7AA6D05}" type="presOf" srcId="{D9984330-F44A-4EF5-9819-69B76D80EAF2}" destId="{FDA24729-07B8-48E0-B11F-9370EA3672CC}" srcOrd="0" destOrd="2" presId="urn:microsoft.com/office/officeart/2005/8/layout/hProcess10"/>
    <dgm:cxn modelId="{A0A387D3-14D0-495F-9D7A-13105D98D55F}" srcId="{7692A68B-6B92-4E3E-B479-367FF2D7AE56}" destId="{88019164-5B26-4D63-B4E3-E0744E84459C}" srcOrd="0" destOrd="0" parTransId="{52A9672C-1F79-4054-A828-14E30B045FBE}" sibTransId="{B735E8F1-91F5-446A-A924-AB53D9E7A8D0}"/>
    <dgm:cxn modelId="{740755DF-3888-4E7C-ADFD-45B488B8194D}" srcId="{BFF8EE27-7836-4923-903A-45A44291E1F9}" destId="{64290726-C17D-423E-8105-B82D988A18EE}" srcOrd="0" destOrd="0" parTransId="{D67731CA-3C7F-4BDA-9B5B-D194C1FA68B6}" sibTransId="{CA83C1F6-6991-4B69-9761-CE6B36A59D18}"/>
    <dgm:cxn modelId="{9348F7E8-EF7F-4676-90CA-5D739D604A73}" srcId="{BFF8EE27-7836-4923-903A-45A44291E1F9}" destId="{BCAB855E-966E-4EC5-8B15-D09E930DDA28}" srcOrd="2" destOrd="0" parTransId="{1A2AB025-07CF-4A36-835D-A47876BF5C21}" sibTransId="{6144DD24-DD05-4B01-B4E9-D58CA29A337F}"/>
    <dgm:cxn modelId="{7F7B1FEA-364A-4D36-A189-3C7A3AF74596}" srcId="{BCAB855E-966E-4EC5-8B15-D09E930DDA28}" destId="{73CFA305-D9D5-4F79-B99C-E2BC79A5C82C}" srcOrd="0" destOrd="0" parTransId="{82F7187B-FF6C-4816-B917-01D994D35022}" sibTransId="{13722B5C-B6B0-4149-BFF6-548BB6291815}"/>
    <dgm:cxn modelId="{DE3A08FA-2290-4F10-BD24-2E36C437A655}" srcId="{64290726-C17D-423E-8105-B82D988A18EE}" destId="{37C9F851-ACA1-4E41-9191-D36E1C3BD092}" srcOrd="0" destOrd="0" parTransId="{797C5B95-9E5D-4186-A051-D9A5EE680395}" sibTransId="{12EE2F19-7829-4E3C-969A-4CB5D079ADE8}"/>
    <dgm:cxn modelId="{904C21FA-7CEC-4C16-81FA-AF58F60DF783}" srcId="{64290726-C17D-423E-8105-B82D988A18EE}" destId="{D9984330-F44A-4EF5-9819-69B76D80EAF2}" srcOrd="1" destOrd="0" parTransId="{14642384-6121-454B-8AF8-99293880BC69}" sibTransId="{EB934BDA-597D-4F97-9B48-2D0B4E6CFF23}"/>
    <dgm:cxn modelId="{199DAFFB-60FB-4A5C-836C-EBCCF16CD268}" type="presOf" srcId="{88019164-5B26-4D63-B4E3-E0744E84459C}" destId="{EADB5E57-77F3-47DA-A77C-395B18949956}" srcOrd="0" destOrd="1" presId="urn:microsoft.com/office/officeart/2005/8/layout/hProcess10"/>
    <dgm:cxn modelId="{53ACA49D-21CC-4169-9864-38C44467360D}" type="presParOf" srcId="{5CC8E198-6B89-41EA-AA50-CD453633BB2F}" destId="{8008FF61-C0F3-400F-B93A-7EDA97DB1B4A}" srcOrd="0" destOrd="0" presId="urn:microsoft.com/office/officeart/2005/8/layout/hProcess10"/>
    <dgm:cxn modelId="{7DDC885B-C474-4A8D-BCA8-7F9A1779545B}" type="presParOf" srcId="{8008FF61-C0F3-400F-B93A-7EDA97DB1B4A}" destId="{965B9BE6-D274-42AA-86BD-42B7CF72253A}" srcOrd="0" destOrd="0" presId="urn:microsoft.com/office/officeart/2005/8/layout/hProcess10"/>
    <dgm:cxn modelId="{A5C00D0C-776E-43D7-8957-9D6CDF984FA1}" type="presParOf" srcId="{8008FF61-C0F3-400F-B93A-7EDA97DB1B4A}" destId="{FDA24729-07B8-48E0-B11F-9370EA3672CC}" srcOrd="1" destOrd="0" presId="urn:microsoft.com/office/officeart/2005/8/layout/hProcess10"/>
    <dgm:cxn modelId="{B054B87F-2A8D-41CD-83EF-43F44826D061}" type="presParOf" srcId="{5CC8E198-6B89-41EA-AA50-CD453633BB2F}" destId="{578E8355-D7AF-4F65-98BE-5ED34B005D0D}" srcOrd="1" destOrd="0" presId="urn:microsoft.com/office/officeart/2005/8/layout/hProcess10"/>
    <dgm:cxn modelId="{905D5C2B-75A3-4F71-BEC5-15E983D7E4FC}" type="presParOf" srcId="{578E8355-D7AF-4F65-98BE-5ED34B005D0D}" destId="{626356D8-4D1D-4181-9697-1607F609432C}" srcOrd="0" destOrd="0" presId="urn:microsoft.com/office/officeart/2005/8/layout/hProcess10"/>
    <dgm:cxn modelId="{70CE377F-82F5-47FD-9D06-421754000000}" type="presParOf" srcId="{5CC8E198-6B89-41EA-AA50-CD453633BB2F}" destId="{EB18FD11-B0B0-4915-B229-46ED0F5A64F6}" srcOrd="2" destOrd="0" presId="urn:microsoft.com/office/officeart/2005/8/layout/hProcess10"/>
    <dgm:cxn modelId="{63C3FC7C-05A5-4958-873E-17CA1538DC65}" type="presParOf" srcId="{EB18FD11-B0B0-4915-B229-46ED0F5A64F6}" destId="{C6AAFFA1-81E3-428D-BE93-84F35AE4EEBE}" srcOrd="0" destOrd="0" presId="urn:microsoft.com/office/officeart/2005/8/layout/hProcess10"/>
    <dgm:cxn modelId="{76F12ACB-5323-486D-B2B9-DCC5ABD2581C}" type="presParOf" srcId="{EB18FD11-B0B0-4915-B229-46ED0F5A64F6}" destId="{EADB5E57-77F3-47DA-A77C-395B18949956}" srcOrd="1" destOrd="0" presId="urn:microsoft.com/office/officeart/2005/8/layout/hProcess10"/>
    <dgm:cxn modelId="{0DA9525A-D677-467B-9E68-85139D31FFE0}" type="presParOf" srcId="{5CC8E198-6B89-41EA-AA50-CD453633BB2F}" destId="{9A60090B-BB0D-40DB-B76A-E1EF22314D54}" srcOrd="3" destOrd="0" presId="urn:microsoft.com/office/officeart/2005/8/layout/hProcess10"/>
    <dgm:cxn modelId="{DD3DA35A-D377-4488-B170-44F38395C883}" type="presParOf" srcId="{9A60090B-BB0D-40DB-B76A-E1EF22314D54}" destId="{34F211B5-7EBC-415E-8244-EE4CDF741C61}" srcOrd="0" destOrd="0" presId="urn:microsoft.com/office/officeart/2005/8/layout/hProcess10"/>
    <dgm:cxn modelId="{EE94FD6B-5F43-47C6-878F-6B0CEAE9C435}" type="presParOf" srcId="{5CC8E198-6B89-41EA-AA50-CD453633BB2F}" destId="{C3571B65-2720-4B66-AE80-FA1F33ACB266}" srcOrd="4" destOrd="0" presId="urn:microsoft.com/office/officeart/2005/8/layout/hProcess10"/>
    <dgm:cxn modelId="{7A80B063-175D-4A4E-A0EB-75BE516F5644}" type="presParOf" srcId="{C3571B65-2720-4B66-AE80-FA1F33ACB266}" destId="{A9C951CE-5580-4712-8F15-C6B272DD5A55}" srcOrd="0" destOrd="0" presId="urn:microsoft.com/office/officeart/2005/8/layout/hProcess10"/>
    <dgm:cxn modelId="{B4029902-65AA-415A-80C5-C597F190EF2E}" type="presParOf" srcId="{C3571B65-2720-4B66-AE80-FA1F33ACB266}" destId="{F05B7407-F05E-419E-AEF3-54F95435BF71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95160E-280F-4491-AFD6-3CC0909E7F51}">
      <dsp:nvSpPr>
        <dsp:cNvPr id="0" name=""/>
        <dsp:cNvSpPr/>
      </dsp:nvSpPr>
      <dsp:spPr>
        <a:xfrm rot="3532137">
          <a:off x="425240" y="7014"/>
          <a:ext cx="1706362" cy="1676036"/>
        </a:xfrm>
        <a:prstGeom prst="swooshArrow">
          <a:avLst>
            <a:gd name="adj1" fmla="val 16310"/>
            <a:gd name="adj2" fmla="val 313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BB018C-E687-436F-ADA6-87CA72B43B02}">
      <dsp:nvSpPr>
        <dsp:cNvPr id="0" name=""/>
        <dsp:cNvSpPr/>
      </dsp:nvSpPr>
      <dsp:spPr>
        <a:xfrm>
          <a:off x="894663" y="203597"/>
          <a:ext cx="1192890" cy="468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b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kern="1200"/>
        </a:p>
      </dsp:txBody>
      <dsp:txXfrm>
        <a:off x="894663" y="203597"/>
        <a:ext cx="1192890" cy="4689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5B9BE6-D274-42AA-86BD-42B7CF72253A}">
      <dsp:nvSpPr>
        <dsp:cNvPr id="0" name=""/>
        <dsp:cNvSpPr/>
      </dsp:nvSpPr>
      <dsp:spPr>
        <a:xfrm>
          <a:off x="1616" y="1088690"/>
          <a:ext cx="1886108" cy="1886108"/>
        </a:xfrm>
        <a:prstGeom prst="roundRect">
          <a:avLst>
            <a:gd name="adj" fmla="val 10000"/>
          </a:avLst>
        </a:prstGeom>
        <a:noFill/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A24729-07B8-48E0-B11F-9370EA3672CC}">
      <dsp:nvSpPr>
        <dsp:cNvPr id="0" name=""/>
        <dsp:cNvSpPr/>
      </dsp:nvSpPr>
      <dsp:spPr>
        <a:xfrm>
          <a:off x="308657" y="2220356"/>
          <a:ext cx="1886108" cy="1886108"/>
        </a:xfrm>
        <a:prstGeom prst="roundRect">
          <a:avLst>
            <a:gd name="adj" fmla="val 10000"/>
          </a:avLst>
        </a:prstGeom>
        <a:solidFill>
          <a:schemeClr val="bg2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u="sng" kern="1200" dirty="0">
              <a:solidFill>
                <a:schemeClr val="bg1"/>
              </a:solidFill>
            </a:rPr>
            <a:t>BODY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2000" b="1" kern="1200" dirty="0">
              <a:solidFill>
                <a:srgbClr val="FF0000"/>
              </a:solidFill>
            </a:rPr>
            <a:t>NOTICE</a:t>
          </a:r>
          <a:r>
            <a:rPr lang="en-GB" sz="2000" kern="1200" dirty="0">
              <a:solidFill>
                <a:schemeClr val="bg1"/>
              </a:solidFill>
            </a:rPr>
            <a:t>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2000" kern="1200" dirty="0">
              <a:solidFill>
                <a:schemeClr val="bg1"/>
              </a:solidFill>
            </a:rPr>
            <a:t>[sensation]</a:t>
          </a:r>
        </a:p>
      </dsp:txBody>
      <dsp:txXfrm>
        <a:off x="363899" y="2275598"/>
        <a:ext cx="1775624" cy="1775624"/>
      </dsp:txXfrm>
    </dsp:sp>
    <dsp:sp modelId="{578E8355-D7AF-4F65-98BE-5ED34B005D0D}">
      <dsp:nvSpPr>
        <dsp:cNvPr id="0" name=""/>
        <dsp:cNvSpPr/>
      </dsp:nvSpPr>
      <dsp:spPr>
        <a:xfrm>
          <a:off x="2251031" y="1805142"/>
          <a:ext cx="363306" cy="453205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kern="1200"/>
        </a:p>
      </dsp:txBody>
      <dsp:txXfrm>
        <a:off x="2251031" y="1895783"/>
        <a:ext cx="254314" cy="271923"/>
      </dsp:txXfrm>
    </dsp:sp>
    <dsp:sp modelId="{C6AAFFA1-81E3-428D-BE93-84F35AE4EEBE}">
      <dsp:nvSpPr>
        <dsp:cNvPr id="0" name=""/>
        <dsp:cNvSpPr/>
      </dsp:nvSpPr>
      <dsp:spPr>
        <a:xfrm>
          <a:off x="2925742" y="1088690"/>
          <a:ext cx="1886108" cy="1886108"/>
        </a:xfrm>
        <a:prstGeom prst="roundRect">
          <a:avLst>
            <a:gd name="adj" fmla="val 10000"/>
          </a:avLst>
        </a:prstGeom>
        <a:noFill/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DB5E57-77F3-47DA-A77C-395B18949956}">
      <dsp:nvSpPr>
        <dsp:cNvPr id="0" name=""/>
        <dsp:cNvSpPr/>
      </dsp:nvSpPr>
      <dsp:spPr>
        <a:xfrm>
          <a:off x="3069578" y="2152041"/>
          <a:ext cx="2070645" cy="1886108"/>
        </a:xfrm>
        <a:prstGeom prst="roundRect">
          <a:avLst>
            <a:gd name="adj" fmla="val 10000"/>
          </a:avLst>
        </a:prstGeom>
        <a:solidFill>
          <a:schemeClr val="bg2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u="sng" kern="1200" dirty="0">
              <a:solidFill>
                <a:schemeClr val="bg1"/>
              </a:solidFill>
            </a:rPr>
            <a:t>EMOTION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u="none" kern="1200" dirty="0">
              <a:solidFill>
                <a:srgbClr val="FFC000"/>
              </a:solidFill>
            </a:rPr>
            <a:t>CONNECT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700" kern="1200" dirty="0">
              <a:solidFill>
                <a:schemeClr val="bg1"/>
              </a:solidFill>
            </a:rPr>
            <a:t>[Affective or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700" kern="1200" dirty="0">
              <a:solidFill>
                <a:schemeClr val="bg1"/>
              </a:solidFill>
            </a:rPr>
            <a:t>Homeostatic]</a:t>
          </a:r>
        </a:p>
      </dsp:txBody>
      <dsp:txXfrm>
        <a:off x="3124820" y="2207283"/>
        <a:ext cx="1960161" cy="1775624"/>
      </dsp:txXfrm>
    </dsp:sp>
    <dsp:sp modelId="{9A60090B-BB0D-40DB-B76A-E1EF22314D54}">
      <dsp:nvSpPr>
        <dsp:cNvPr id="0" name=""/>
        <dsp:cNvSpPr/>
      </dsp:nvSpPr>
      <dsp:spPr>
        <a:xfrm>
          <a:off x="5207451" y="1805142"/>
          <a:ext cx="395600" cy="453205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900" kern="1200"/>
        </a:p>
      </dsp:txBody>
      <dsp:txXfrm>
        <a:off x="5207451" y="1895783"/>
        <a:ext cx="276920" cy="271923"/>
      </dsp:txXfrm>
    </dsp:sp>
    <dsp:sp modelId="{A9C951CE-5580-4712-8F15-C6B272DD5A55}">
      <dsp:nvSpPr>
        <dsp:cNvPr id="0" name=""/>
        <dsp:cNvSpPr/>
      </dsp:nvSpPr>
      <dsp:spPr>
        <a:xfrm>
          <a:off x="5942138" y="1088690"/>
          <a:ext cx="1886108" cy="1886108"/>
        </a:xfrm>
        <a:prstGeom prst="roundRect">
          <a:avLst>
            <a:gd name="adj" fmla="val 10000"/>
          </a:avLst>
        </a:prstGeom>
        <a:noFill/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5B7407-F05E-419E-AEF3-54F95435BF71}">
      <dsp:nvSpPr>
        <dsp:cNvPr id="0" name=""/>
        <dsp:cNvSpPr/>
      </dsp:nvSpPr>
      <dsp:spPr>
        <a:xfrm>
          <a:off x="6212588" y="2233162"/>
          <a:ext cx="1886108" cy="1886108"/>
        </a:xfrm>
        <a:prstGeom prst="roundRect">
          <a:avLst>
            <a:gd name="adj" fmla="val 10000"/>
          </a:avLst>
        </a:prstGeom>
        <a:solidFill>
          <a:schemeClr val="bg2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u="sng" kern="1200" dirty="0">
              <a:solidFill>
                <a:schemeClr val="bg1"/>
              </a:solidFill>
            </a:rPr>
            <a:t>ACTION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u="none" kern="1200" dirty="0">
              <a:solidFill>
                <a:srgbClr val="00B050"/>
              </a:solidFill>
            </a:rPr>
            <a:t>ACT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1800" kern="1200" dirty="0">
              <a:solidFill>
                <a:schemeClr val="bg1"/>
              </a:solidFill>
            </a:rPr>
            <a:t>[Regulate]</a:t>
          </a:r>
        </a:p>
      </dsp:txBody>
      <dsp:txXfrm>
        <a:off x="6267830" y="2288404"/>
        <a:ext cx="1775624" cy="17756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06:21.678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1437 2,'-66'3,"-48"8,50-3,-61-1,-43-5,35 0,-46-8,84-7,60 7,0 1,-25 1,-278 5,314-1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09:36.619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09:43.371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09:44.066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09:44.404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09:45.170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09:45.502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09:46.003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0 814,'15'-10,"28"-12,36-13,33-14,17-8,20 0,4 5,9 7,26-3,23 1,29 4,27 5,25-1,35-4,48-8,23-6,-13-7,-73 8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09:46.618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09:47.339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09:47.666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06:25.349"/>
    </inkml:context>
    <inkml:brush xml:id="br0">
      <inkml:brushProperty name="width" value="0.5" units="cm"/>
      <inkml:brushProperty name="height" value="1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1567 0,'-55'3,"0"1,-4 4,5 0,-1-3,-9-3,-1131-3,1165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09:48.071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77 0,'-4'0,"-8"5,-5 1,-5 0,1-1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09:50.754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09:51.250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0:06.003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0:07.268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63,'77'-3,"0"-4,55-13,36-4,-52 17,-1 5,4 6,40-1,-133-3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0:07.741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0:08.302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0:08.636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0:09.139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0:09.620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09:15.186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0:09.956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11,'0'-4,"0"-3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0:10.375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11,'0'-5,"0"-1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0:21.534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0:22.166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0:22.507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0,'0'5,"0"2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0:22.857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1,'9'14,"4"15,-1 16,8 16,9 16,10 19,8 22,5 5,-1 1,-5 9,-5-5,-9-9,-1-11,-1-9,-6-16,-1-14,-5-17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0:23.208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210 77,'0'5,"0"11,0 3</inkml:trace>
  <inkml:trace contextRef="#ctx0" brushRef="#br0" timeOffset="1">238 161,'0'-4,"0"-7,-5-7,-30-13,-57-18,-13 2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0:25.457"/>
    </inkml:context>
    <inkml:brush xml:id="br0">
      <inkml:brushProperty name="width" value="0.025" units="cm"/>
      <inkml:brushProperty name="height" value="0.15" units="cm"/>
      <inkml:brushProperty name="color" value="#008C3A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0:26.063"/>
    </inkml:context>
    <inkml:brush xml:id="br0">
      <inkml:brushProperty name="width" value="0.025" units="cm"/>
      <inkml:brushProperty name="height" value="0.15" units="cm"/>
      <inkml:brushProperty name="color" value="#008C3A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0:28.221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09:15.788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0:32.023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0:32.605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0:32.918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 1,'-5'0,"-1"14,0 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0:33.340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1,'0'4,"0"3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0:33.700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1:02.740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1:09.591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1:13.604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12,'0'-5,"0"-1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1:13.928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22,'5'-4,"6"-3,-8 1,-5 2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1:16.788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09:16.118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1:18.240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1:18.902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1:19.573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1,'5'0,"1"0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1:37.641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1:38.774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2:06.071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2:26.502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0,'92'2,"0"3,13 5,118 20,-159-22,0-3,1-2,0-3,3-3,56 0,693 3,-793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2:30.722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0,'5'0,"6"0,6 0,5 0,4 0,-3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2:35.671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127 34,'1243'0,"-1237"0,1 0,0 0,-1 0,1 0,-1 1,1 0,-1 0,1 0,-1 1,0 0,2 1,-8-3,0 0,0 0,0 0,0 0,0 0,0 0,0 1,0-1,1 0,-1 0,0 0,0 0,0 0,0 0,0 0,0 0,0 0,0 0,0 1,0-1,0 0,0 0,0 0,0 0,0 0,0 0,0 0,0 1,0-1,0 0,0 0,0 0,0 0,0 0,0 0,0 0,0 0,0 1,0-1,0 0,0 0,0 0,0 0,0 0,0 0,0 0,0 0,0 0,-1 0,1 1,0-1,0 0,0 0,0 0,0 0,0 0,0 0,0 0,-1 0,1 0,0 0,0 0,0 0,-13 4,-13 1,-144 3,-76-10,57-1,146 3,-11 2,-1-3,1-3,0-1,0-3,1-3,8 1,0 1,-1 2,0 2,0 3,0 1,0 2,-3 3,46-4,-1 1,1 0,0 0,-1 1,1-1,0 1,0-1,0 1,0 0,0 0,1 0,-1 1,0-1,1 1,0-1,0 1,0 0,-2 3,-9 11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3:00.023"/>
    </inkml:context>
    <inkml:brush xml:id="br0">
      <inkml:brushProperty name="width" value="0.4" units="cm"/>
      <inkml:brushProperty name="height" value="0.8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09:16.818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3:02.904"/>
    </inkml:context>
    <inkml:brush xml:id="br0">
      <inkml:brushProperty name="width" value="0.4" units="cm"/>
      <inkml:brushProperty name="height" value="0.8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30,'4'-3,"0"0,1 0,-1 0,0 1,1 0,-1 0,1 0,0 0,-1 1,1 0,0 0,0 0,3 0,70-1,-56 2,914 1,-912-1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3:25.209"/>
    </inkml:context>
    <inkml:brush xml:id="br0">
      <inkml:brushProperty name="width" value="0.4" units="cm"/>
      <inkml:brushProperty name="height" value="0.8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33,'4'-3,"0"0,0 0,0 1,1 0,-1-1,1 1,-1 1,1-1,0 1,0-1,0 1,0 1,2-1,72-2,-57 3,77-1,7-2,59 9,-89 8,-55-9,0-2,1 0,7 0,28-2,-24-2,0 2,0 2,-1 1,18 5,-18-3,1-2,0-1,0-1,20-3,-19 0,0 2,-1 1,1 2,14 4,-1 0,-25-6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13:40.321"/>
    </inkml:context>
    <inkml:brush xml:id="br0">
      <inkml:brushProperty name="width" value="0.4" units="cm"/>
      <inkml:brushProperty name="height" value="0.8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0,'1389'0,"-1355"0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7-13T16:20:02.922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 0,'1572'0,"-1361"10,-1 9,38 15,-125-12,56 20,-74-15,0-5,35 0,43 2,-72-9,-1-4,58-3,-119-6,1 1,11 5,-5-1,31 0,1074-5,-568-5,-531 1,51-10,-45 4,25 2,117 8,-69 1,32-8,-79-6,12-6,-35 5,0 3,58 0,38 12,154-5,-203-12,-69 7,39-1,-42 5,46-10,-7 1,-56 7,-1-1,0-1,0-1,0-2,-4 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09:17.150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09:17.570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6-22T12:09:35.785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42E41-C98E-49D4-BF93-12B4FC7B16D7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B1DEA-82E0-4B44-846F-CB2D9A1C87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918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F238E-37D0-49B2-81FA-A34A0D40F9C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881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B1DEA-82E0-4B44-846F-CB2D9A1C875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140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B1DEA-82E0-4B44-846F-CB2D9A1C875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715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Everything is communication- basis of all teaching and learning.</a:t>
            </a:r>
          </a:p>
          <a:p>
            <a:endParaRPr lang="en-GB" baseline="0" dirty="0"/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B1DEA-82E0-4B44-846F-CB2D9A1C8758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800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B1DEA-82E0-4B44-846F-CB2D9A1C8758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860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DA pupils are not bad people they are STRESSED and feeling OUT OF CONTROL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Giving them back as much control as reasonably possible can significantly help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B1DEA-82E0-4B44-846F-CB2D9A1C8758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806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F238E-37D0-49B2-81FA-A34A0D40F9C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562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B1DEA-82E0-4B44-846F-CB2D9A1C875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800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B1DEA-82E0-4B44-846F-CB2D9A1C875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915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B1DEA-82E0-4B44-846F-CB2D9A1C875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132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F238E-37D0-49B2-81FA-A34A0D40F9C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257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B1DEA-82E0-4B44-846F-CB2D9A1C875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454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B1DEA-82E0-4B44-846F-CB2D9A1C875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079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B1DEA-82E0-4B44-846F-CB2D9A1C875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030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DBE15-7971-49DD-A8ED-DCB8D989F2D8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9446D-1619-454E-B5B8-2CCEF3FA2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417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DBE15-7971-49DD-A8ED-DCB8D989F2D8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9446D-1619-454E-B5B8-2CCEF3FA2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692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DBE15-7971-49DD-A8ED-DCB8D989F2D8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9446D-1619-454E-B5B8-2CCEF3FA2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231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DBE15-7971-49DD-A8ED-DCB8D989F2D8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9446D-1619-454E-B5B8-2CCEF3FA2881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0111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DBE15-7971-49DD-A8ED-DCB8D989F2D8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9446D-1619-454E-B5B8-2CCEF3FA2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558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DBE15-7971-49DD-A8ED-DCB8D989F2D8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9446D-1619-454E-B5B8-2CCEF3FA2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756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DBE15-7971-49DD-A8ED-DCB8D989F2D8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9446D-1619-454E-B5B8-2CCEF3FA2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309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DBE15-7971-49DD-A8ED-DCB8D989F2D8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9446D-1619-454E-B5B8-2CCEF3FA2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487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DBE15-7971-49DD-A8ED-DCB8D989F2D8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9446D-1619-454E-B5B8-2CCEF3FA2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002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DBE15-7971-49DD-A8ED-DCB8D989F2D8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9446D-1619-454E-B5B8-2CCEF3FA2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005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DBE15-7971-49DD-A8ED-DCB8D989F2D8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9446D-1619-454E-B5B8-2CCEF3FA2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619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DBE15-7971-49DD-A8ED-DCB8D989F2D8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9446D-1619-454E-B5B8-2CCEF3FA2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7375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DBE15-7971-49DD-A8ED-DCB8D989F2D8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9446D-1619-454E-B5B8-2CCEF3FA2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0211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DBE15-7971-49DD-A8ED-DCB8D989F2D8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9446D-1619-454E-B5B8-2CCEF3FA2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930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DBE15-7971-49DD-A8ED-DCB8D989F2D8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9446D-1619-454E-B5B8-2CCEF3FA2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96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DBE15-7971-49DD-A8ED-DCB8D989F2D8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9446D-1619-454E-B5B8-2CCEF3FA2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403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DBE15-7971-49DD-A8ED-DCB8D989F2D8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9446D-1619-454E-B5B8-2CCEF3FA2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052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3CDBE15-7971-49DD-A8ED-DCB8D989F2D8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9446D-1619-454E-B5B8-2CCEF3FA2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3493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3986" r:id="rId12"/>
    <p:sldLayoutId id="2147483987" r:id="rId13"/>
    <p:sldLayoutId id="2147483988" r:id="rId14"/>
    <p:sldLayoutId id="2147483989" r:id="rId15"/>
    <p:sldLayoutId id="2147483990" r:id="rId16"/>
    <p:sldLayoutId id="2147483991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8.png"/><Relationship Id="rId4" Type="http://schemas.openxmlformats.org/officeDocument/2006/relationships/diagramData" Target="../diagrams/data1.xml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9.xml"/><Relationship Id="rId21" Type="http://schemas.openxmlformats.org/officeDocument/2006/relationships/customXml" Target="../ink/ink15.xml"/><Relationship Id="rId42" Type="http://schemas.openxmlformats.org/officeDocument/2006/relationships/customXml" Target="../ink/ink33.xml"/><Relationship Id="rId47" Type="http://schemas.openxmlformats.org/officeDocument/2006/relationships/image" Target="../media/image510.png"/><Relationship Id="rId63" Type="http://schemas.openxmlformats.org/officeDocument/2006/relationships/image" Target="../media/image550.png"/><Relationship Id="rId68" Type="http://schemas.openxmlformats.org/officeDocument/2006/relationships/customXml" Target="../ink/ink53.xml"/><Relationship Id="rId84" Type="http://schemas.openxmlformats.org/officeDocument/2006/relationships/image" Target="../media/image62.png"/><Relationship Id="rId16" Type="http://schemas.openxmlformats.org/officeDocument/2006/relationships/customXml" Target="../ink/ink10.xml"/><Relationship Id="rId11" Type="http://schemas.openxmlformats.org/officeDocument/2006/relationships/customXml" Target="../ink/ink5.xml"/><Relationship Id="rId32" Type="http://schemas.openxmlformats.org/officeDocument/2006/relationships/customXml" Target="../ink/ink24.xml"/><Relationship Id="rId37" Type="http://schemas.openxmlformats.org/officeDocument/2006/relationships/customXml" Target="../ink/ink28.xml"/><Relationship Id="rId53" Type="http://schemas.openxmlformats.org/officeDocument/2006/relationships/customXml" Target="../ink/ink40.xml"/><Relationship Id="rId58" Type="http://schemas.openxmlformats.org/officeDocument/2006/relationships/customXml" Target="../ink/ink44.xml"/><Relationship Id="rId74" Type="http://schemas.openxmlformats.org/officeDocument/2006/relationships/image" Target="../media/image57.png"/><Relationship Id="rId79" Type="http://schemas.openxmlformats.org/officeDocument/2006/relationships/customXml" Target="../ink/ink60.xml"/><Relationship Id="rId5" Type="http://schemas.openxmlformats.org/officeDocument/2006/relationships/customXml" Target="../ink/ink2.xml"/><Relationship Id="rId19" Type="http://schemas.openxmlformats.org/officeDocument/2006/relationships/customXml" Target="../ink/ink13.xml"/><Relationship Id="rId14" Type="http://schemas.openxmlformats.org/officeDocument/2006/relationships/customXml" Target="../ink/ink8.xml"/><Relationship Id="rId22" Type="http://schemas.openxmlformats.org/officeDocument/2006/relationships/customXml" Target="../ink/ink16.xml"/><Relationship Id="rId27" Type="http://schemas.openxmlformats.org/officeDocument/2006/relationships/customXml" Target="../ink/ink20.xml"/><Relationship Id="rId30" Type="http://schemas.openxmlformats.org/officeDocument/2006/relationships/customXml" Target="../ink/ink22.xml"/><Relationship Id="rId35" Type="http://schemas.openxmlformats.org/officeDocument/2006/relationships/customXml" Target="../ink/ink26.xml"/><Relationship Id="rId43" Type="http://schemas.openxmlformats.org/officeDocument/2006/relationships/customXml" Target="../ink/ink34.xml"/><Relationship Id="rId48" Type="http://schemas.openxmlformats.org/officeDocument/2006/relationships/customXml" Target="../ink/ink37.xml"/><Relationship Id="rId56" Type="http://schemas.openxmlformats.org/officeDocument/2006/relationships/image" Target="../media/image540.png"/><Relationship Id="rId64" Type="http://schemas.openxmlformats.org/officeDocument/2006/relationships/customXml" Target="../ink/ink49.xml"/><Relationship Id="rId69" Type="http://schemas.openxmlformats.org/officeDocument/2006/relationships/customXml" Target="../ink/ink54.xml"/><Relationship Id="rId77" Type="http://schemas.openxmlformats.org/officeDocument/2006/relationships/customXml" Target="../ink/ink59.xml"/><Relationship Id="rId8" Type="http://schemas.openxmlformats.org/officeDocument/2006/relationships/customXml" Target="../ink/ink3.xml"/><Relationship Id="rId51" Type="http://schemas.openxmlformats.org/officeDocument/2006/relationships/image" Target="../media/image530.png"/><Relationship Id="rId72" Type="http://schemas.openxmlformats.org/officeDocument/2006/relationships/image" Target="../media/image560.png"/><Relationship Id="rId80" Type="http://schemas.openxmlformats.org/officeDocument/2006/relationships/image" Target="../media/image60.png"/><Relationship Id="rId85" Type="http://schemas.openxmlformats.org/officeDocument/2006/relationships/image" Target="../media/image28.png"/><Relationship Id="rId3" Type="http://schemas.openxmlformats.org/officeDocument/2006/relationships/customXml" Target="../ink/ink1.xml"/><Relationship Id="rId12" Type="http://schemas.openxmlformats.org/officeDocument/2006/relationships/customXml" Target="../ink/ink6.xml"/><Relationship Id="rId17" Type="http://schemas.openxmlformats.org/officeDocument/2006/relationships/customXml" Target="../ink/ink11.xml"/><Relationship Id="rId25" Type="http://schemas.openxmlformats.org/officeDocument/2006/relationships/customXml" Target="../ink/ink18.xml"/><Relationship Id="rId33" Type="http://schemas.openxmlformats.org/officeDocument/2006/relationships/image" Target="../media/image490.png"/><Relationship Id="rId38" Type="http://schemas.openxmlformats.org/officeDocument/2006/relationships/customXml" Target="../ink/ink29.xml"/><Relationship Id="rId46" Type="http://schemas.openxmlformats.org/officeDocument/2006/relationships/customXml" Target="../ink/ink36.xml"/><Relationship Id="rId59" Type="http://schemas.openxmlformats.org/officeDocument/2006/relationships/customXml" Target="../ink/ink45.xml"/><Relationship Id="rId67" Type="http://schemas.openxmlformats.org/officeDocument/2006/relationships/customXml" Target="../ink/ink52.xml"/><Relationship Id="rId20" Type="http://schemas.openxmlformats.org/officeDocument/2006/relationships/customXml" Target="../ink/ink14.xml"/><Relationship Id="rId41" Type="http://schemas.openxmlformats.org/officeDocument/2006/relationships/customXml" Target="../ink/ink32.xml"/><Relationship Id="rId54" Type="http://schemas.openxmlformats.org/officeDocument/2006/relationships/customXml" Target="../ink/ink41.xml"/><Relationship Id="rId62" Type="http://schemas.openxmlformats.org/officeDocument/2006/relationships/customXml" Target="../ink/ink48.xml"/><Relationship Id="rId70" Type="http://schemas.openxmlformats.org/officeDocument/2006/relationships/customXml" Target="../ink/ink55.xml"/><Relationship Id="rId75" Type="http://schemas.openxmlformats.org/officeDocument/2006/relationships/customXml" Target="../ink/ink58.xml"/><Relationship Id="rId83" Type="http://schemas.openxmlformats.org/officeDocument/2006/relationships/customXml" Target="../ink/ink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15" Type="http://schemas.openxmlformats.org/officeDocument/2006/relationships/customXml" Target="../ink/ink9.xml"/><Relationship Id="rId23" Type="http://schemas.openxmlformats.org/officeDocument/2006/relationships/image" Target="../media/image470.png"/><Relationship Id="rId28" Type="http://schemas.openxmlformats.org/officeDocument/2006/relationships/image" Target="../media/image480.png"/><Relationship Id="rId36" Type="http://schemas.openxmlformats.org/officeDocument/2006/relationships/customXml" Target="../ink/ink27.xml"/><Relationship Id="rId49" Type="http://schemas.openxmlformats.org/officeDocument/2006/relationships/image" Target="../media/image520.png"/><Relationship Id="rId57" Type="http://schemas.openxmlformats.org/officeDocument/2006/relationships/customXml" Target="../ink/ink43.xml"/><Relationship Id="rId10" Type="http://schemas.openxmlformats.org/officeDocument/2006/relationships/customXml" Target="../ink/ink4.xml"/><Relationship Id="rId31" Type="http://schemas.openxmlformats.org/officeDocument/2006/relationships/customXml" Target="../ink/ink23.xml"/><Relationship Id="rId44" Type="http://schemas.openxmlformats.org/officeDocument/2006/relationships/customXml" Target="../ink/ink35.xml"/><Relationship Id="rId52" Type="http://schemas.openxmlformats.org/officeDocument/2006/relationships/customXml" Target="../ink/ink39.xml"/><Relationship Id="rId60" Type="http://schemas.openxmlformats.org/officeDocument/2006/relationships/customXml" Target="../ink/ink46.xml"/><Relationship Id="rId65" Type="http://schemas.openxmlformats.org/officeDocument/2006/relationships/customXml" Target="../ink/ink50.xml"/><Relationship Id="rId73" Type="http://schemas.openxmlformats.org/officeDocument/2006/relationships/customXml" Target="../ink/ink57.xml"/><Relationship Id="rId78" Type="http://schemas.openxmlformats.org/officeDocument/2006/relationships/image" Target="../media/image59.png"/><Relationship Id="rId81" Type="http://schemas.openxmlformats.org/officeDocument/2006/relationships/customXml" Target="../ink/ink61.xml"/><Relationship Id="rId4" Type="http://schemas.openxmlformats.org/officeDocument/2006/relationships/image" Target="../media/image430.png"/><Relationship Id="rId9" Type="http://schemas.openxmlformats.org/officeDocument/2006/relationships/image" Target="../media/image460.png"/><Relationship Id="rId13" Type="http://schemas.openxmlformats.org/officeDocument/2006/relationships/customXml" Target="../ink/ink7.xml"/><Relationship Id="rId18" Type="http://schemas.openxmlformats.org/officeDocument/2006/relationships/customXml" Target="../ink/ink12.xml"/><Relationship Id="rId39" Type="http://schemas.openxmlformats.org/officeDocument/2006/relationships/customXml" Target="../ink/ink30.xml"/><Relationship Id="rId34" Type="http://schemas.openxmlformats.org/officeDocument/2006/relationships/customXml" Target="../ink/ink25.xml"/><Relationship Id="rId50" Type="http://schemas.openxmlformats.org/officeDocument/2006/relationships/customXml" Target="../ink/ink38.xml"/><Relationship Id="rId55" Type="http://schemas.openxmlformats.org/officeDocument/2006/relationships/customXml" Target="../ink/ink42.xml"/><Relationship Id="rId76" Type="http://schemas.openxmlformats.org/officeDocument/2006/relationships/image" Target="../media/image58.png"/><Relationship Id="rId7" Type="http://schemas.openxmlformats.org/officeDocument/2006/relationships/image" Target="../media/image52.png"/><Relationship Id="rId71" Type="http://schemas.openxmlformats.org/officeDocument/2006/relationships/customXml" Target="../ink/ink56.xml"/><Relationship Id="rId2" Type="http://schemas.openxmlformats.org/officeDocument/2006/relationships/image" Target="../media/image51.png"/><Relationship Id="rId29" Type="http://schemas.openxmlformats.org/officeDocument/2006/relationships/customXml" Target="../ink/ink21.xml"/><Relationship Id="rId24" Type="http://schemas.openxmlformats.org/officeDocument/2006/relationships/customXml" Target="../ink/ink17.xml"/><Relationship Id="rId40" Type="http://schemas.openxmlformats.org/officeDocument/2006/relationships/customXml" Target="../ink/ink31.xml"/><Relationship Id="rId45" Type="http://schemas.openxmlformats.org/officeDocument/2006/relationships/image" Target="../media/image500.png"/><Relationship Id="rId66" Type="http://schemas.openxmlformats.org/officeDocument/2006/relationships/customXml" Target="../ink/ink51.xml"/><Relationship Id="rId61" Type="http://schemas.openxmlformats.org/officeDocument/2006/relationships/customXml" Target="../ink/ink47.xml"/><Relationship Id="rId82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2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9.png"/><Relationship Id="rId7" Type="http://schemas.openxmlformats.org/officeDocument/2006/relationships/image" Target="../media/image7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9.png"/><Relationship Id="rId7" Type="http://schemas.openxmlformats.org/officeDocument/2006/relationships/image" Target="../media/image7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9.png"/><Relationship Id="rId7" Type="http://schemas.openxmlformats.org/officeDocument/2006/relationships/image" Target="../media/image7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75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8.png"/><Relationship Id="rId4" Type="http://schemas.openxmlformats.org/officeDocument/2006/relationships/image" Target="../media/image76.png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2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customXml" Target="../ink/ink6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autismwest.org.au/cms/wp-content/uploads/2016/11/Emma-Goodall-Interoception.pdf" TargetMode="External"/><Relationship Id="rId2" Type="http://schemas.openxmlformats.org/officeDocument/2006/relationships/hyperlink" Target="https://occupationaltherapychildren.com.au/what-is-interocepti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hyperlink" Target="https://www.amazon.co.uk/Catatonia-Autism-Psychological-Understanding-Management/dp/1785922491" TargetMode="External"/><Relationship Id="rId4" Type="http://schemas.openxmlformats.org/officeDocument/2006/relationships/hyperlink" Target="https://thegirlwiththecurlyhair.co.uk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1340768"/>
            <a:ext cx="9023919" cy="2160240"/>
          </a:xfrm>
        </p:spPr>
        <p:txBody>
          <a:bodyPr>
            <a:noAutofit/>
          </a:bodyPr>
          <a:lstStyle/>
          <a:p>
            <a:pPr algn="ctr"/>
            <a:r>
              <a:rPr lang="en-GB" sz="6000" dirty="0"/>
              <a:t>Autism and Anxiety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928" y="3429000"/>
            <a:ext cx="8928991" cy="1096899"/>
          </a:xfrm>
        </p:spPr>
        <p:txBody>
          <a:bodyPr>
            <a:noAutofit/>
          </a:bodyPr>
          <a:lstStyle/>
          <a:p>
            <a:pPr algn="ctr"/>
            <a:endParaRPr lang="en-GB" sz="2400" dirty="0"/>
          </a:p>
          <a:p>
            <a:pPr algn="ctr"/>
            <a:r>
              <a:rPr lang="en-GB" sz="3200" dirty="0">
                <a:solidFill>
                  <a:srgbClr val="00B0F0"/>
                </a:solidFill>
              </a:rPr>
              <a:t> 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1600" y="3784835"/>
            <a:ext cx="6528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B0F0"/>
                </a:solidFill>
              </a:rPr>
              <a:t>Wendy Kozakis  &amp; Cheryl Thomas</a:t>
            </a:r>
          </a:p>
          <a:p>
            <a:pPr algn="ctr"/>
            <a:r>
              <a:rPr lang="en-GB" sz="2400" dirty="0">
                <a:solidFill>
                  <a:srgbClr val="00B0F0"/>
                </a:solidFill>
              </a:rPr>
              <a:t>Communication &amp; Interaction Team, SFSS</a:t>
            </a:r>
            <a:r>
              <a:rPr lang="en-GB" dirty="0">
                <a:solidFill>
                  <a:srgbClr val="00B0F0"/>
                </a:solidFill>
              </a:rPr>
              <a:t>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26" y="322408"/>
            <a:ext cx="5541744" cy="11705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47F873-F7B3-425D-9792-E6FF6448E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60" y="5817899"/>
            <a:ext cx="725487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31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58536-E365-4027-88C3-248FC1185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8" y="629266"/>
            <a:ext cx="3124882" cy="1622321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EBEBEB"/>
                </a:solidFill>
              </a:rPr>
              <a:t>Sensory</a:t>
            </a:r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5515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095864" y="809550"/>
            <a:ext cx="6858001" cy="52389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CDA7C6-83E8-42CC-9765-EFA4B0693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494" y="1492152"/>
            <a:ext cx="4087416" cy="3873693"/>
          </a:xfrm>
          <a:prstGeom prst="rect">
            <a:avLst/>
          </a:prstGeom>
          <a:effectLst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0BC7B-B707-4A7D-8467-99064901C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8" y="2438400"/>
            <a:ext cx="3124882" cy="3785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GB">
              <a:solidFill>
                <a:srgbClr val="EBEBEB"/>
              </a:solidFill>
            </a:endParaRPr>
          </a:p>
          <a:p>
            <a:pPr>
              <a:lnSpc>
                <a:spcPct val="90000"/>
              </a:lnSpc>
            </a:pPr>
            <a:r>
              <a:rPr lang="en-GB">
                <a:solidFill>
                  <a:srgbClr val="EBEBEB"/>
                </a:solidFill>
              </a:rPr>
              <a:t>Differences in perceiving sensory information.  Hypo (low sensitivity), hyper (high sensitivity), touch, sight, hearing, smell, taste, vestibular inner ear (balance), proprioceptive (body awareness).</a:t>
            </a:r>
          </a:p>
          <a:p>
            <a:pPr>
              <a:lnSpc>
                <a:spcPct val="90000"/>
              </a:lnSpc>
            </a:pPr>
            <a:endParaRPr lang="en-GB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947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00" y="643467"/>
            <a:ext cx="7631598" cy="5571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76FA49-CDE5-4CC1-87B3-6213E7DC395C}"/>
              </a:ext>
            </a:extLst>
          </p:cNvPr>
          <p:cNvSpPr txBox="1"/>
          <p:nvPr/>
        </p:nvSpPr>
        <p:spPr>
          <a:xfrm>
            <a:off x="827584" y="5229200"/>
            <a:ext cx="1584176" cy="98533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B46109-5361-480D-BC67-16ED7383A2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5821307"/>
            <a:ext cx="792088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51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2871" y="1447800"/>
            <a:ext cx="3298371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3600" b="1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Anxiety is the consequence of unmet need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8366"/>
          <a:stretch/>
        </p:blipFill>
        <p:spPr>
          <a:xfrm>
            <a:off x="482890" y="2231571"/>
            <a:ext cx="4087918" cy="2394392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6D51F0-2021-48DF-BD6D-53E09C19E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84" y="5877272"/>
            <a:ext cx="682811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9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B61F78F-F659-48E3-8C2A-7BD89ECB8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3548" y="2919807"/>
            <a:ext cx="3240360" cy="2352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1A2ABF-E680-4503-8014-409D6850B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190106"/>
            <a:ext cx="3324225" cy="17987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A4801B-5992-41C2-9F4A-B25710439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2919807"/>
            <a:ext cx="3649030" cy="23610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C1579A-C241-4425-BF79-B65EBCDC07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3735" y="2492896"/>
            <a:ext cx="1509679" cy="10698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95ECA6-FADF-4377-A55E-2DB9AB58D2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142" y="5949280"/>
            <a:ext cx="682811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95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AB604-A77B-415B-93D8-DE46305C8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593" y="4542502"/>
            <a:ext cx="6885889" cy="1189985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3600"/>
              <a:t>Why is the autism so important in understanding the anxiety?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1306D68-B9F1-489D-8900-F462F19EEA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37815" y="778439"/>
            <a:ext cx="3319922" cy="33199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E41629-ACDC-4444-A877-2AC66B199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970" y="640080"/>
            <a:ext cx="2415167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A329A3-96F3-4500-BF00-46EC2ECF2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187" y="5902017"/>
            <a:ext cx="682811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26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260648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B050"/>
                </a:solidFill>
              </a:rPr>
              <a:t>Possible Triggers to anxiety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162" y="1490858"/>
            <a:ext cx="2509992" cy="25099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0899" y="1211867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/>
              <a:t>Communication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Communication difficulties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Literal interpretation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12160" y="1052736"/>
            <a:ext cx="3131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/>
              <a:t>Sensory Processing</a:t>
            </a:r>
          </a:p>
          <a:p>
            <a:pPr algn="ctr"/>
            <a:endParaRPr lang="en-GB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Sensory sensitivities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Disturbed </a:t>
            </a:r>
            <a:r>
              <a:rPr lang="en-GB" dirty="0" err="1"/>
              <a:t>sleep,eating</a:t>
            </a:r>
            <a:r>
              <a:rPr lang="en-GB" dirty="0"/>
              <a:t> and toileting issues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7504" y="3717032"/>
            <a:ext cx="39604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/>
              <a:t>Information Processing</a:t>
            </a:r>
          </a:p>
          <a:p>
            <a:pPr algn="ctr"/>
            <a:endParaRPr lang="en-GB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Change in routine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Uncertainty/Unpredictability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Anxious about failure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Poor concept of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6300192" y="3573016"/>
            <a:ext cx="27363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/>
              <a:t>Social Understanding</a:t>
            </a:r>
          </a:p>
          <a:p>
            <a:pPr algn="ctr"/>
            <a:endParaRPr lang="en-GB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Perception of others thoughts/feelings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Not knowing or understanding 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Working in a group</a:t>
            </a:r>
          </a:p>
          <a:p>
            <a:pPr algn="ctr"/>
            <a:endParaRPr lang="en-GB" dirty="0"/>
          </a:p>
        </p:txBody>
      </p:sp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val="449140882"/>
              </p:ext>
            </p:extLst>
          </p:nvPr>
        </p:nvGraphicFramePr>
        <p:xfrm>
          <a:off x="1699247" y="486014"/>
          <a:ext cx="4272136" cy="2930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6408E5B-55F0-4BD7-88A4-8330D87AE7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250710">
            <a:off x="2139841" y="1680429"/>
            <a:ext cx="2289710" cy="26972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574E87-7028-4D08-A139-A4ABB0B934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2068649">
            <a:off x="4645466" y="2209157"/>
            <a:ext cx="2254186" cy="22951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0D03B2-5A7D-486D-9B3F-377872A54A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020309" flipH="1" flipV="1">
            <a:off x="5724018" y="1536502"/>
            <a:ext cx="2559415" cy="26059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5E7642-DCCE-4A8B-89C9-B38DCDDA38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187" y="5902017"/>
            <a:ext cx="682811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17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5294B-0E99-472E-AC6D-B0A84F71E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7634809" cy="28194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tx1"/>
                </a:solidFill>
                <a:latin typeface="Arial Narrow" panose="020B0606020202030204" pitchFamily="34" charset="0"/>
              </a:rPr>
              <a:t>ANXIETY IS LIKE A BUCKET OF WATER</a:t>
            </a:r>
            <a:br>
              <a:rPr lang="en-GB" dirty="0"/>
            </a:br>
            <a:br>
              <a:rPr lang="en-GB" dirty="0"/>
            </a:br>
            <a:r>
              <a:rPr lang="en-GB" dirty="0">
                <a:solidFill>
                  <a:schemeClr val="tx1"/>
                </a:solidFill>
                <a:latin typeface="Arial Narrow" panose="020B0606020202030204" pitchFamily="34" charset="0"/>
              </a:rPr>
              <a:t>If WE KEEP ADDING STRESSORS TO THE BUCKET OVER TIME IT FILLS UP</a:t>
            </a:r>
            <a:br>
              <a:rPr lang="en-GB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br>
              <a:rPr lang="en-GB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en-GB" dirty="0">
                <a:solidFill>
                  <a:schemeClr val="tx1"/>
                </a:solidFill>
                <a:latin typeface="Arial Narrow" panose="020B0606020202030204" pitchFamily="34" charset="0"/>
              </a:rPr>
              <a:t>UNTIL, ONE DAY, IT </a:t>
            </a:r>
            <a:r>
              <a:rPr lang="en-GB" b="1" dirty="0">
                <a:solidFill>
                  <a:srgbClr val="FF0000"/>
                </a:solidFill>
                <a:latin typeface="Arial Narrow" panose="020B0606020202030204" pitchFamily="34" charset="0"/>
              </a:rPr>
              <a:t>OVERFLOWS</a:t>
            </a:r>
            <a:br>
              <a:rPr lang="en-GB" dirty="0">
                <a:latin typeface="Arial Narrow" panose="020B0606020202030204" pitchFamily="34" charset="0"/>
              </a:rPr>
            </a:br>
            <a:endParaRPr lang="en-GB" dirty="0">
              <a:latin typeface="Arial Narrow" panose="020B0606020202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CF7AE1-4BA8-4BEF-8AC3-402936F28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3602590"/>
            <a:ext cx="1879104" cy="21000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74B554-8C89-4B69-A5CC-EAC1D5C76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855174"/>
            <a:ext cx="682811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05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1C46FD-2B51-47CB-AC9C-C958F70BAB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26" r="10087"/>
          <a:stretch/>
        </p:blipFill>
        <p:spPr>
          <a:xfrm>
            <a:off x="20" y="-5"/>
            <a:ext cx="4571980" cy="5020241"/>
          </a:xfrm>
          <a:custGeom>
            <a:avLst/>
            <a:gdLst/>
            <a:ahLst/>
            <a:cxnLst/>
            <a:rect l="l" t="t" r="r" b="b"/>
            <a:pathLst>
              <a:path w="6095999" h="5020241">
                <a:moveTo>
                  <a:pt x="0" y="0"/>
                </a:moveTo>
                <a:lnTo>
                  <a:pt x="6095999" y="0"/>
                </a:lnTo>
                <a:lnTo>
                  <a:pt x="6095999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2B20EF-5F4C-481A-9E02-EEFD4729C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5385539"/>
            <a:ext cx="7805701" cy="868026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457200">
              <a:lnSpc>
                <a:spcPct val="90000"/>
              </a:lnSpc>
            </a:pPr>
            <a:r>
              <a:rPr lang="en-US" sz="2400" b="1" dirty="0">
                <a:solidFill>
                  <a:srgbClr val="EBEBEB"/>
                </a:solidFill>
              </a:rPr>
              <a:t>OR EXPLODES…..</a:t>
            </a:r>
            <a:br>
              <a:rPr lang="en-US" sz="2400" b="1" dirty="0">
                <a:solidFill>
                  <a:srgbClr val="EBEBEB"/>
                </a:solidFill>
              </a:rPr>
            </a:br>
            <a:br>
              <a:rPr lang="en-US" sz="2400" b="1" dirty="0">
                <a:solidFill>
                  <a:srgbClr val="EBEBEB"/>
                </a:solidFill>
              </a:rPr>
            </a:br>
            <a:r>
              <a:rPr lang="en-US" sz="2400" dirty="0">
                <a:solidFill>
                  <a:srgbClr val="EBEBEB"/>
                </a:solidFill>
              </a:rPr>
              <a:t>This could be in a week, month, or after school everyday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43AB32-0006-4B68-AA2F-0F6237B577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1205" r="14230" b="-1"/>
          <a:stretch/>
        </p:blipFill>
        <p:spPr>
          <a:xfrm>
            <a:off x="4572000" y="9403"/>
            <a:ext cx="4571772" cy="4583103"/>
          </a:xfrm>
          <a:custGeom>
            <a:avLst/>
            <a:gdLst/>
            <a:ahLst/>
            <a:cxnLst/>
            <a:rect l="l" t="t" r="r" b="b"/>
            <a:pathLst>
              <a:path w="6095696" h="4583103">
                <a:moveTo>
                  <a:pt x="0" y="0"/>
                </a:moveTo>
                <a:lnTo>
                  <a:pt x="6095696" y="0"/>
                </a:lnTo>
                <a:lnTo>
                  <a:pt x="6095696" y="4057991"/>
                </a:lnTo>
                <a:lnTo>
                  <a:pt x="5818946" y="4110187"/>
                </a:lnTo>
                <a:lnTo>
                  <a:pt x="5543413" y="4159931"/>
                </a:lnTo>
                <a:lnTo>
                  <a:pt x="5266662" y="4208624"/>
                </a:lnTo>
                <a:lnTo>
                  <a:pt x="4988691" y="4250310"/>
                </a:lnTo>
                <a:lnTo>
                  <a:pt x="4711940" y="4292347"/>
                </a:lnTo>
                <a:lnTo>
                  <a:pt x="4433969" y="4331582"/>
                </a:lnTo>
                <a:lnTo>
                  <a:pt x="4159656" y="4365211"/>
                </a:lnTo>
                <a:lnTo>
                  <a:pt x="3881685" y="4397089"/>
                </a:lnTo>
                <a:lnTo>
                  <a:pt x="3604934" y="4426165"/>
                </a:lnTo>
                <a:lnTo>
                  <a:pt x="3333059" y="4451387"/>
                </a:lnTo>
                <a:lnTo>
                  <a:pt x="3057527" y="4476609"/>
                </a:lnTo>
                <a:lnTo>
                  <a:pt x="2785652" y="4497628"/>
                </a:lnTo>
                <a:lnTo>
                  <a:pt x="2513777" y="4514092"/>
                </a:lnTo>
                <a:lnTo>
                  <a:pt x="2243122" y="4531258"/>
                </a:lnTo>
                <a:lnTo>
                  <a:pt x="1974904" y="4545620"/>
                </a:lnTo>
                <a:lnTo>
                  <a:pt x="1709125" y="4555779"/>
                </a:lnTo>
                <a:lnTo>
                  <a:pt x="1443346" y="4564537"/>
                </a:lnTo>
                <a:lnTo>
                  <a:pt x="1180006" y="4572944"/>
                </a:lnTo>
                <a:lnTo>
                  <a:pt x="920323" y="4576798"/>
                </a:lnTo>
                <a:lnTo>
                  <a:pt x="660640" y="4581001"/>
                </a:lnTo>
                <a:lnTo>
                  <a:pt x="404614" y="4583103"/>
                </a:lnTo>
                <a:lnTo>
                  <a:pt x="151027" y="4581001"/>
                </a:lnTo>
                <a:lnTo>
                  <a:pt x="0" y="4581001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F28917-2249-47AE-BFC7-6E9986EC17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72" y="5922937"/>
            <a:ext cx="682811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3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6347713" cy="1320800"/>
          </a:xfrm>
        </p:spPr>
        <p:txBody>
          <a:bodyPr>
            <a:normAutofit/>
          </a:bodyPr>
          <a:lstStyle/>
          <a:p>
            <a:pPr algn="ctr"/>
            <a:r>
              <a:rPr lang="en-GB" sz="4000" dirty="0"/>
              <a:t>Fight, Flight or Freeze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5" y="116632"/>
            <a:ext cx="1185741" cy="18821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029" y="1237853"/>
            <a:ext cx="2857500" cy="2047875"/>
          </a:xfrm>
          <a:prstGeom prst="rect">
            <a:avLst/>
          </a:prstGeom>
        </p:spPr>
      </p:pic>
      <p:sp>
        <p:nvSpPr>
          <p:cNvPr id="8" name="Up Arrow 7"/>
          <p:cNvSpPr/>
          <p:nvPr/>
        </p:nvSpPr>
        <p:spPr>
          <a:xfrm rot="12964635">
            <a:off x="1762521" y="3417002"/>
            <a:ext cx="719320" cy="105948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890053">
            <a:off x="5644759" y="3223504"/>
            <a:ext cx="930509" cy="11615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96637">
            <a:off x="3763141" y="3358940"/>
            <a:ext cx="988177" cy="8906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634" y="4460166"/>
            <a:ext cx="7156732" cy="1514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B6C75A-EC98-4F3D-A138-040746620C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35" y="5898895"/>
            <a:ext cx="682811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44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36CCC3F-DFBB-4ADF-BFA6-0C95185954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2600" y="956340"/>
            <a:ext cx="8178799" cy="4945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D27FED-FA00-451F-8EF4-6C52BF6AB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94" y="5901660"/>
            <a:ext cx="682811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38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713" y="116632"/>
            <a:ext cx="6347713" cy="1320800"/>
          </a:xfrm>
        </p:spPr>
        <p:txBody>
          <a:bodyPr>
            <a:normAutofit/>
          </a:bodyPr>
          <a:lstStyle/>
          <a:p>
            <a:r>
              <a:rPr lang="en-GB" sz="6000" dirty="0"/>
              <a:t>Introductions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752" y="1556792"/>
            <a:ext cx="4249682" cy="4122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1ED990-4B2B-4FB3-8BBC-0F28B79FB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13" y="5805264"/>
            <a:ext cx="725487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55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C6617-51CF-4550-BAEE-6FB287063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43587"/>
            <a:ext cx="4641143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/>
            <a:r>
              <a:rPr lang="en-US" dirty="0">
                <a:solidFill>
                  <a:srgbClr val="EBEBEB"/>
                </a:solidFill>
              </a:rPr>
              <a:t>Autistic Meltdown…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979E99-76C7-4CBC-9CBC-D7A253897B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25" r="3574" b="-2"/>
          <a:stretch/>
        </p:blipFill>
        <p:spPr>
          <a:xfrm>
            <a:off x="5415058" y="10"/>
            <a:ext cx="3728942" cy="2285990"/>
          </a:xfrm>
          <a:custGeom>
            <a:avLst/>
            <a:gdLst/>
            <a:ahLst/>
            <a:cxnLst/>
            <a:rect l="l" t="t" r="r" b="b"/>
            <a:pathLst>
              <a:path w="4971922" h="2286000">
                <a:moveTo>
                  <a:pt x="0" y="0"/>
                </a:moveTo>
                <a:lnTo>
                  <a:pt x="1343538" y="0"/>
                </a:lnTo>
                <a:lnTo>
                  <a:pt x="1343538" y="1"/>
                </a:lnTo>
                <a:lnTo>
                  <a:pt x="4971922" y="1"/>
                </a:lnTo>
                <a:lnTo>
                  <a:pt x="4971922" y="2286000"/>
                </a:lnTo>
                <a:lnTo>
                  <a:pt x="232518" y="2286000"/>
                </a:lnTo>
                <a:lnTo>
                  <a:pt x="227089" y="2167128"/>
                </a:lnTo>
                <a:lnTo>
                  <a:pt x="218852" y="2014881"/>
                </a:lnTo>
                <a:lnTo>
                  <a:pt x="210952" y="1861947"/>
                </a:lnTo>
                <a:lnTo>
                  <a:pt x="200867" y="1709014"/>
                </a:lnTo>
                <a:lnTo>
                  <a:pt x="188764" y="1554023"/>
                </a:lnTo>
                <a:lnTo>
                  <a:pt x="176662" y="1401090"/>
                </a:lnTo>
                <a:lnTo>
                  <a:pt x="162710" y="1245413"/>
                </a:lnTo>
                <a:lnTo>
                  <a:pt x="147414" y="1089051"/>
                </a:lnTo>
                <a:lnTo>
                  <a:pt x="131278" y="934746"/>
                </a:lnTo>
                <a:lnTo>
                  <a:pt x="112452" y="778383"/>
                </a:lnTo>
                <a:lnTo>
                  <a:pt x="92281" y="622707"/>
                </a:lnTo>
                <a:lnTo>
                  <a:pt x="72278" y="466344"/>
                </a:lnTo>
                <a:lnTo>
                  <a:pt x="48914" y="310668"/>
                </a:lnTo>
                <a:lnTo>
                  <a:pt x="25045" y="155677"/>
                </a:ln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8C59719-66FA-4F62-AD23-AD2CDC7ECC3F}"/>
              </a:ext>
            </a:extLst>
          </p:cNvPr>
          <p:cNvSpPr/>
          <p:nvPr/>
        </p:nvSpPr>
        <p:spPr>
          <a:xfrm>
            <a:off x="409788" y="2924944"/>
            <a:ext cx="4641142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meltdown is not the same as a temper tantrum. It is not bad or naughty </a:t>
            </a:r>
            <a:r>
              <a:rPr lang="en-US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behaviour</a:t>
            </a:r>
            <a:r>
              <a:rPr lang="en-US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and should not be considered as such. When a person is completely overwhelmed, and their condition means it is difficult to express that in appropriate way, it is understandable that the result is a meltdown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C16E6A-5887-40AC-87EF-2E332229B6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44" r="-5" b="5012"/>
          <a:stretch/>
        </p:blipFill>
        <p:spPr>
          <a:xfrm>
            <a:off x="5577835" y="2286000"/>
            <a:ext cx="3566165" cy="2286000"/>
          </a:xfrm>
          <a:custGeom>
            <a:avLst/>
            <a:gdLst/>
            <a:ahLst/>
            <a:cxnLst/>
            <a:rect l="l" t="t" r="r" b="b"/>
            <a:pathLst>
              <a:path w="4754886" h="2286000">
                <a:moveTo>
                  <a:pt x="15482" y="0"/>
                </a:moveTo>
                <a:lnTo>
                  <a:pt x="4754886" y="0"/>
                </a:lnTo>
                <a:lnTo>
                  <a:pt x="4754886" y="2286000"/>
                </a:lnTo>
                <a:lnTo>
                  <a:pt x="0" y="2286000"/>
                </a:lnTo>
                <a:lnTo>
                  <a:pt x="8036" y="2135352"/>
                </a:lnTo>
                <a:lnTo>
                  <a:pt x="12742" y="2007793"/>
                </a:lnTo>
                <a:lnTo>
                  <a:pt x="17953" y="1877492"/>
                </a:lnTo>
                <a:lnTo>
                  <a:pt x="22827" y="1745133"/>
                </a:lnTo>
                <a:lnTo>
                  <a:pt x="26021" y="1612087"/>
                </a:lnTo>
                <a:lnTo>
                  <a:pt x="28879" y="1476299"/>
                </a:lnTo>
                <a:lnTo>
                  <a:pt x="31904" y="1339139"/>
                </a:lnTo>
                <a:lnTo>
                  <a:pt x="33921" y="1199236"/>
                </a:lnTo>
                <a:lnTo>
                  <a:pt x="33921" y="1057961"/>
                </a:lnTo>
                <a:lnTo>
                  <a:pt x="34930" y="915315"/>
                </a:lnTo>
                <a:lnTo>
                  <a:pt x="33921" y="771297"/>
                </a:lnTo>
                <a:lnTo>
                  <a:pt x="31904" y="625221"/>
                </a:lnTo>
                <a:lnTo>
                  <a:pt x="30055" y="479146"/>
                </a:lnTo>
                <a:lnTo>
                  <a:pt x="26021" y="331013"/>
                </a:lnTo>
                <a:lnTo>
                  <a:pt x="21819" y="181509"/>
                </a:lnTo>
                <a:lnTo>
                  <a:pt x="16944" y="32004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4F5EF0-01F3-4A08-B868-D536768952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" b="8184"/>
          <a:stretch/>
        </p:blipFill>
        <p:spPr>
          <a:xfrm>
            <a:off x="5414176" y="4572000"/>
            <a:ext cx="3729824" cy="2286000"/>
          </a:xfrm>
          <a:custGeom>
            <a:avLst/>
            <a:gdLst/>
            <a:ahLst/>
            <a:cxnLst/>
            <a:rect l="l" t="t" r="r" b="b"/>
            <a:pathLst>
              <a:path w="4973099" h="2286000">
                <a:moveTo>
                  <a:pt x="218212" y="0"/>
                </a:moveTo>
                <a:lnTo>
                  <a:pt x="4973099" y="0"/>
                </a:lnTo>
                <a:lnTo>
                  <a:pt x="4973099" y="2286000"/>
                </a:lnTo>
                <a:lnTo>
                  <a:pt x="897889" y="2286000"/>
                </a:lnTo>
                <a:lnTo>
                  <a:pt x="0" y="2286000"/>
                </a:lnTo>
                <a:lnTo>
                  <a:pt x="5883" y="2245538"/>
                </a:lnTo>
                <a:lnTo>
                  <a:pt x="23197" y="2126894"/>
                </a:lnTo>
                <a:lnTo>
                  <a:pt x="35299" y="2040483"/>
                </a:lnTo>
                <a:lnTo>
                  <a:pt x="48074" y="1937613"/>
                </a:lnTo>
                <a:lnTo>
                  <a:pt x="63370" y="1815541"/>
                </a:lnTo>
                <a:lnTo>
                  <a:pt x="79507" y="1680438"/>
                </a:lnTo>
                <a:lnTo>
                  <a:pt x="96484" y="1528191"/>
                </a:lnTo>
                <a:lnTo>
                  <a:pt x="114469" y="1362227"/>
                </a:lnTo>
                <a:lnTo>
                  <a:pt x="132455" y="1181862"/>
                </a:lnTo>
                <a:lnTo>
                  <a:pt x="150776" y="989838"/>
                </a:lnTo>
                <a:lnTo>
                  <a:pt x="167753" y="782726"/>
                </a:lnTo>
                <a:lnTo>
                  <a:pt x="184058" y="566013"/>
                </a:lnTo>
                <a:lnTo>
                  <a:pt x="198850" y="336956"/>
                </a:lnTo>
                <a:lnTo>
                  <a:pt x="212969" y="98298"/>
                </a:lnTo>
                <a:close/>
              </a:path>
            </a:pathLst>
          </a:cu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12DF265-4D00-4F3D-B397-0ED2E6A754B4}"/>
              </a:ext>
            </a:extLst>
          </p:cNvPr>
          <p:cNvSpPr/>
          <p:nvPr/>
        </p:nvSpPr>
        <p:spPr>
          <a:xfrm>
            <a:off x="3056459" y="1664642"/>
            <a:ext cx="33843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/>
              <a:t> a reaction to an overwhelming experience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BB3F17-694A-4C88-9283-12E72E8C0A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11" y="5715000"/>
            <a:ext cx="682811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21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C8B5CD-FB81-40AA-9E22-0412687187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464"/>
          <a:stretch/>
        </p:blipFill>
        <p:spPr>
          <a:xfrm>
            <a:off x="482600" y="978988"/>
            <a:ext cx="7108905" cy="49000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5E20D5-EA1C-448A-89FA-CB8B1E7F6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94" y="5661625"/>
            <a:ext cx="682811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37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A81905-F480-46A4-BC10-215D24EA1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654009" y="1447800"/>
            <a:ext cx="3916743" cy="33295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Close down  Shutdown</a:t>
            </a:r>
          </a:p>
        </p:txBody>
      </p:sp>
      <p:sp>
        <p:nvSpPr>
          <p:cNvPr id="23" name="Freeform 8">
            <a:extLst>
              <a:ext uri="{FF2B5EF4-FFF2-40B4-BE49-F238E27FC236}">
                <a16:creationId xmlns:a16="http://schemas.microsoft.com/office/drawing/2014/main" id="{36FD4D9D-3784-41E8-8405-A42B72F5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101769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09811DF6-66E4-43D5-B564-315179653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61473" cy="6858000"/>
          </a:xfrm>
          <a:custGeom>
            <a:avLst/>
            <a:gdLst>
              <a:gd name="connsiteX0" fmla="*/ 3137249 w 4481964"/>
              <a:gd name="connsiteY0" fmla="*/ 0 h 6858000"/>
              <a:gd name="connsiteX1" fmla="*/ 4480787 w 4481964"/>
              <a:gd name="connsiteY1" fmla="*/ 0 h 6858000"/>
              <a:gd name="connsiteX2" fmla="*/ 4455742 w 4481964"/>
              <a:gd name="connsiteY2" fmla="*/ 155676 h 6858000"/>
              <a:gd name="connsiteX3" fmla="*/ 4431873 w 4481964"/>
              <a:gd name="connsiteY3" fmla="*/ 310667 h 6858000"/>
              <a:gd name="connsiteX4" fmla="*/ 4408509 w 4481964"/>
              <a:gd name="connsiteY4" fmla="*/ 466344 h 6858000"/>
              <a:gd name="connsiteX5" fmla="*/ 4388506 w 4481964"/>
              <a:gd name="connsiteY5" fmla="*/ 622706 h 6858000"/>
              <a:gd name="connsiteX6" fmla="*/ 4368335 w 4481964"/>
              <a:gd name="connsiteY6" fmla="*/ 778383 h 6858000"/>
              <a:gd name="connsiteX7" fmla="*/ 4349509 w 4481964"/>
              <a:gd name="connsiteY7" fmla="*/ 934745 h 6858000"/>
              <a:gd name="connsiteX8" fmla="*/ 4333373 w 4481964"/>
              <a:gd name="connsiteY8" fmla="*/ 1089050 h 6858000"/>
              <a:gd name="connsiteX9" fmla="*/ 4318077 w 4481964"/>
              <a:gd name="connsiteY9" fmla="*/ 1245413 h 6858000"/>
              <a:gd name="connsiteX10" fmla="*/ 4304125 w 4481964"/>
              <a:gd name="connsiteY10" fmla="*/ 1401089 h 6858000"/>
              <a:gd name="connsiteX11" fmla="*/ 4292023 w 4481964"/>
              <a:gd name="connsiteY11" fmla="*/ 1554023 h 6858000"/>
              <a:gd name="connsiteX12" fmla="*/ 4279920 w 4481964"/>
              <a:gd name="connsiteY12" fmla="*/ 1709013 h 6858000"/>
              <a:gd name="connsiteX13" fmla="*/ 4269835 w 4481964"/>
              <a:gd name="connsiteY13" fmla="*/ 1861947 h 6858000"/>
              <a:gd name="connsiteX14" fmla="*/ 4261935 w 4481964"/>
              <a:gd name="connsiteY14" fmla="*/ 2014880 h 6858000"/>
              <a:gd name="connsiteX15" fmla="*/ 4253698 w 4481964"/>
              <a:gd name="connsiteY15" fmla="*/ 2167128 h 6858000"/>
              <a:gd name="connsiteX16" fmla="*/ 4246807 w 4481964"/>
              <a:gd name="connsiteY16" fmla="*/ 2318004 h 6858000"/>
              <a:gd name="connsiteX17" fmla="*/ 4241932 w 4481964"/>
              <a:gd name="connsiteY17" fmla="*/ 2467508 h 6858000"/>
              <a:gd name="connsiteX18" fmla="*/ 4237730 w 4481964"/>
              <a:gd name="connsiteY18" fmla="*/ 2617013 h 6858000"/>
              <a:gd name="connsiteX19" fmla="*/ 4233696 w 4481964"/>
              <a:gd name="connsiteY19" fmla="*/ 2765145 h 6858000"/>
              <a:gd name="connsiteX20" fmla="*/ 4231847 w 4481964"/>
              <a:gd name="connsiteY20" fmla="*/ 2911221 h 6858000"/>
              <a:gd name="connsiteX21" fmla="*/ 4229830 w 4481964"/>
              <a:gd name="connsiteY21" fmla="*/ 3057296 h 6858000"/>
              <a:gd name="connsiteX22" fmla="*/ 4228821 w 4481964"/>
              <a:gd name="connsiteY22" fmla="*/ 3201314 h 6858000"/>
              <a:gd name="connsiteX23" fmla="*/ 4229830 w 4481964"/>
              <a:gd name="connsiteY23" fmla="*/ 3343960 h 6858000"/>
              <a:gd name="connsiteX24" fmla="*/ 4229830 w 4481964"/>
              <a:gd name="connsiteY24" fmla="*/ 3485235 h 6858000"/>
              <a:gd name="connsiteX25" fmla="*/ 4231847 w 4481964"/>
              <a:gd name="connsiteY25" fmla="*/ 3625138 h 6858000"/>
              <a:gd name="connsiteX26" fmla="*/ 4234872 w 4481964"/>
              <a:gd name="connsiteY26" fmla="*/ 3762298 h 6858000"/>
              <a:gd name="connsiteX27" fmla="*/ 4237730 w 4481964"/>
              <a:gd name="connsiteY27" fmla="*/ 3898087 h 6858000"/>
              <a:gd name="connsiteX28" fmla="*/ 4240924 w 4481964"/>
              <a:gd name="connsiteY28" fmla="*/ 4031132 h 6858000"/>
              <a:gd name="connsiteX29" fmla="*/ 4245798 w 4481964"/>
              <a:gd name="connsiteY29" fmla="*/ 4163491 h 6858000"/>
              <a:gd name="connsiteX30" fmla="*/ 4251009 w 4481964"/>
              <a:gd name="connsiteY30" fmla="*/ 4293793 h 6858000"/>
              <a:gd name="connsiteX31" fmla="*/ 4255715 w 4481964"/>
              <a:gd name="connsiteY31" fmla="*/ 4421352 h 6858000"/>
              <a:gd name="connsiteX32" fmla="*/ 4268995 w 4481964"/>
              <a:gd name="connsiteY32" fmla="*/ 4670298 h 6858000"/>
              <a:gd name="connsiteX33" fmla="*/ 4283114 w 4481964"/>
              <a:gd name="connsiteY33" fmla="*/ 4908956 h 6858000"/>
              <a:gd name="connsiteX34" fmla="*/ 4297906 w 4481964"/>
              <a:gd name="connsiteY34" fmla="*/ 5138013 h 6858000"/>
              <a:gd name="connsiteX35" fmla="*/ 4314211 w 4481964"/>
              <a:gd name="connsiteY35" fmla="*/ 5354726 h 6858000"/>
              <a:gd name="connsiteX36" fmla="*/ 4331188 w 4481964"/>
              <a:gd name="connsiteY36" fmla="*/ 5561838 h 6858000"/>
              <a:gd name="connsiteX37" fmla="*/ 4349509 w 4481964"/>
              <a:gd name="connsiteY37" fmla="*/ 5753862 h 6858000"/>
              <a:gd name="connsiteX38" fmla="*/ 4367495 w 4481964"/>
              <a:gd name="connsiteY38" fmla="*/ 5934227 h 6858000"/>
              <a:gd name="connsiteX39" fmla="*/ 4385480 w 4481964"/>
              <a:gd name="connsiteY39" fmla="*/ 6100191 h 6858000"/>
              <a:gd name="connsiteX40" fmla="*/ 4402457 w 4481964"/>
              <a:gd name="connsiteY40" fmla="*/ 6252438 h 6858000"/>
              <a:gd name="connsiteX41" fmla="*/ 4418594 w 4481964"/>
              <a:gd name="connsiteY41" fmla="*/ 6387541 h 6858000"/>
              <a:gd name="connsiteX42" fmla="*/ 4433890 w 4481964"/>
              <a:gd name="connsiteY42" fmla="*/ 6509613 h 6858000"/>
              <a:gd name="connsiteX43" fmla="*/ 4446665 w 4481964"/>
              <a:gd name="connsiteY43" fmla="*/ 6612483 h 6858000"/>
              <a:gd name="connsiteX44" fmla="*/ 4458767 w 4481964"/>
              <a:gd name="connsiteY44" fmla="*/ 6698894 h 6858000"/>
              <a:gd name="connsiteX45" fmla="*/ 4476081 w 4481964"/>
              <a:gd name="connsiteY45" fmla="*/ 6817538 h 6858000"/>
              <a:gd name="connsiteX46" fmla="*/ 4481964 w 4481964"/>
              <a:gd name="connsiteY46" fmla="*/ 6858000 h 6858000"/>
              <a:gd name="connsiteX47" fmla="*/ 3577807 w 4481964"/>
              <a:gd name="connsiteY47" fmla="*/ 6858000 h 6858000"/>
              <a:gd name="connsiteX48" fmla="*/ 3577807 w 4481964"/>
              <a:gd name="connsiteY48" fmla="*/ 6858000 h 6858000"/>
              <a:gd name="connsiteX49" fmla="*/ 0 w 4481964"/>
              <a:gd name="connsiteY49" fmla="*/ 6858000 h 6858000"/>
              <a:gd name="connsiteX50" fmla="*/ 0 w 4481964"/>
              <a:gd name="connsiteY50" fmla="*/ 0 h 6858000"/>
              <a:gd name="connsiteX51" fmla="*/ 3137249 w 448196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481964" h="6858000">
                <a:moveTo>
                  <a:pt x="3137249" y="0"/>
                </a:move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85235"/>
                </a:lnTo>
                <a:lnTo>
                  <a:pt x="4231847" y="3625138"/>
                </a:lnTo>
                <a:lnTo>
                  <a:pt x="4234872" y="3762298"/>
                </a:lnTo>
                <a:lnTo>
                  <a:pt x="4237730" y="3898087"/>
                </a:lnTo>
                <a:lnTo>
                  <a:pt x="4240924" y="4031132"/>
                </a:lnTo>
                <a:lnTo>
                  <a:pt x="4245798" y="4163491"/>
                </a:lnTo>
                <a:lnTo>
                  <a:pt x="4251009" y="4293793"/>
                </a:lnTo>
                <a:lnTo>
                  <a:pt x="4255715" y="4421352"/>
                </a:lnTo>
                <a:lnTo>
                  <a:pt x="4268995" y="4670298"/>
                </a:lnTo>
                <a:lnTo>
                  <a:pt x="4283114" y="4908956"/>
                </a:lnTo>
                <a:lnTo>
                  <a:pt x="4297906" y="5138013"/>
                </a:lnTo>
                <a:lnTo>
                  <a:pt x="4314211" y="5354726"/>
                </a:lnTo>
                <a:lnTo>
                  <a:pt x="4331188" y="5561838"/>
                </a:lnTo>
                <a:lnTo>
                  <a:pt x="4349509" y="5753862"/>
                </a:lnTo>
                <a:lnTo>
                  <a:pt x="4367495" y="5934227"/>
                </a:lnTo>
                <a:lnTo>
                  <a:pt x="4385480" y="6100191"/>
                </a:lnTo>
                <a:lnTo>
                  <a:pt x="4402457" y="6252438"/>
                </a:lnTo>
                <a:lnTo>
                  <a:pt x="4418594" y="6387541"/>
                </a:lnTo>
                <a:lnTo>
                  <a:pt x="4433890" y="6509613"/>
                </a:lnTo>
                <a:lnTo>
                  <a:pt x="4446665" y="6612483"/>
                </a:lnTo>
                <a:lnTo>
                  <a:pt x="4458767" y="6698894"/>
                </a:lnTo>
                <a:lnTo>
                  <a:pt x="4476081" y="6817538"/>
                </a:lnTo>
                <a:lnTo>
                  <a:pt x="4481964" y="6858000"/>
                </a:lnTo>
                <a:lnTo>
                  <a:pt x="3577807" y="6858000"/>
                </a:lnTo>
                <a:lnTo>
                  <a:pt x="3577807" y="6858000"/>
                </a:lnTo>
                <a:lnTo>
                  <a:pt x="0" y="6858000"/>
                </a:lnTo>
                <a:lnTo>
                  <a:pt x="0" y="0"/>
                </a:lnTo>
                <a:lnTo>
                  <a:pt x="313724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0817A52-B891-4228-A61E-0C0A57632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430" y="2857732"/>
            <a:ext cx="2202627" cy="1371135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05496F-952C-43B3-8D7E-84FD184E34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498" y="5599598"/>
            <a:ext cx="682811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22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A0A876-6668-4A23-8094-A99A71B12925}"/>
              </a:ext>
            </a:extLst>
          </p:cNvPr>
          <p:cNvSpPr/>
          <p:nvPr/>
        </p:nvSpPr>
        <p:spPr>
          <a:xfrm>
            <a:off x="3319080" y="1166842"/>
            <a:ext cx="54150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/>
              <a:t>The silent treatment</a:t>
            </a:r>
          </a:p>
          <a:p>
            <a:r>
              <a:rPr lang="en-GB" dirty="0"/>
              <a:t>Shutdowns are a more muted response to extreme overload or stress. When an autistic person goes into shutdown mode, there are a few common signs. These are: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Being completely silent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Not being able to communicate in any 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Withdrawing to a quiet, dark space to get away from the cause of their shutdown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Not being able to move from where they are because they’re thinking too much about the cause of their shutdown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Lying down on a flat surface, being completely still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741954-E2A9-4BE9-B415-5DD73952A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3009900" cy="3571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909214-7031-400C-8E9C-728F78156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17" y="3900209"/>
            <a:ext cx="2448272" cy="16837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7BA7B0-DE75-4486-AB8C-20DE41BCA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5691157"/>
            <a:ext cx="682811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31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B0A5210-2F29-4D85-A400-9C79B13FC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611BBE-2B4A-4DA2-B8A9-CD877B876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 w="22225">
            <a:solidFill>
              <a:srgbClr val="ED9C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938C64-249B-4820-AD4B-1A2FEF889C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483" b="15230"/>
          <a:stretch/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091950-5655-45D2-858E-FE8CBE07C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2DA993-DD3C-4454-8C46-653A33FEC1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5890225"/>
            <a:ext cx="682811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154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A47F9-7602-4857-9930-24B802D6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593" y="4542502"/>
            <a:ext cx="6885889" cy="1189985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457200">
              <a:lnSpc>
                <a:spcPct val="90000"/>
              </a:lnSpc>
            </a:pPr>
            <a:r>
              <a:rPr lang="en-US" sz="4000" dirty="0"/>
              <a:t>Catatonia,</a:t>
            </a:r>
            <a:br>
              <a:rPr lang="en-US" sz="4000" dirty="0"/>
            </a:br>
            <a:r>
              <a:rPr lang="en-US" sz="4000" dirty="0"/>
              <a:t>Autistic breakdown, </a:t>
            </a:r>
            <a:br>
              <a:rPr lang="en-US" sz="4000" dirty="0"/>
            </a:br>
            <a:r>
              <a:rPr lang="en-US" sz="4000" dirty="0"/>
              <a:t>&amp; Shutdown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5EAB10-FBE5-4447-9F4D-DCC577480B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413"/>
          <a:stretch/>
        </p:blipFill>
        <p:spPr>
          <a:xfrm>
            <a:off x="476593" y="1165260"/>
            <a:ext cx="2215134" cy="25523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8F2C10-E3D5-4FB5-8BA0-5D6ECC3CA8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42" r="18870" b="5"/>
          <a:stretch/>
        </p:blipFill>
        <p:spPr>
          <a:xfrm>
            <a:off x="2809549" y="1165456"/>
            <a:ext cx="2215134" cy="25458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55647E-13E7-4496-B3B6-D9371412C7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59" r="24919"/>
          <a:stretch/>
        </p:blipFill>
        <p:spPr>
          <a:xfrm>
            <a:off x="5142603" y="1343496"/>
            <a:ext cx="2215134" cy="21898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32851A-914B-4EE2-AB50-CCCE8DA914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187" y="5983832"/>
            <a:ext cx="682811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59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268D7C0-BCF7-4971-875F-70435BAF30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78" r="11100" b="1"/>
          <a:stretch/>
        </p:blipFill>
        <p:spPr>
          <a:xfrm>
            <a:off x="4973249" y="647698"/>
            <a:ext cx="3281906" cy="5562601"/>
          </a:xfrm>
          <a:prstGeom prst="rect">
            <a:avLst/>
          </a:prstGeom>
          <a:effectLst/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6661881-02FF-4EDB-9BD2-9945BCEDC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8" y="2438400"/>
            <a:ext cx="3124882" cy="378541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Trauma and PTSD</a:t>
            </a:r>
          </a:p>
          <a:p>
            <a:r>
              <a:rPr lang="en-US" b="1" dirty="0">
                <a:solidFill>
                  <a:schemeClr val="bg1"/>
                </a:solidFill>
              </a:rPr>
              <a:t>Attachment</a:t>
            </a:r>
          </a:p>
          <a:p>
            <a:r>
              <a:rPr lang="en-US" b="1" dirty="0">
                <a:solidFill>
                  <a:schemeClr val="bg1"/>
                </a:solidFill>
              </a:rPr>
              <a:t>Unmet Need</a:t>
            </a:r>
          </a:p>
          <a:p>
            <a:pPr marL="800106" lvl="1" indent="-400050">
              <a:buFont typeface="+mj-lt"/>
              <a:buAutoNum type="romanUcPeriod"/>
            </a:pPr>
            <a:r>
              <a:rPr lang="en-US" b="1" dirty="0">
                <a:solidFill>
                  <a:schemeClr val="bg1"/>
                </a:solidFill>
              </a:rPr>
              <a:t>Communication</a:t>
            </a:r>
          </a:p>
          <a:p>
            <a:pPr marL="800106" lvl="1" indent="-400050">
              <a:buFont typeface="+mj-lt"/>
              <a:buAutoNum type="romanUcPeriod"/>
            </a:pPr>
            <a:r>
              <a:rPr lang="en-US" b="1" dirty="0">
                <a:solidFill>
                  <a:schemeClr val="bg1"/>
                </a:solidFill>
              </a:rPr>
              <a:t>Interaction</a:t>
            </a:r>
          </a:p>
          <a:p>
            <a:pPr marL="800106" lvl="1" indent="-400050">
              <a:buFont typeface="+mj-lt"/>
              <a:buAutoNum type="romanUcPeriod"/>
            </a:pPr>
            <a:r>
              <a:rPr lang="en-US" b="1" dirty="0">
                <a:solidFill>
                  <a:schemeClr val="bg1"/>
                </a:solidFill>
              </a:rPr>
              <a:t>Processing</a:t>
            </a:r>
          </a:p>
          <a:p>
            <a:pPr marL="800106" lvl="1" indent="-400050">
              <a:buFont typeface="+mj-lt"/>
              <a:buAutoNum type="romanUcPeriod"/>
            </a:pPr>
            <a:r>
              <a:rPr lang="en-US" b="1" dirty="0">
                <a:solidFill>
                  <a:schemeClr val="bg1"/>
                </a:solidFill>
              </a:rPr>
              <a:t>Sensory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0470EABA-F58C-4E89-969B-25718E5E43A4}"/>
              </a:ext>
            </a:extLst>
          </p:cNvPr>
          <p:cNvSpPr/>
          <p:nvPr/>
        </p:nvSpPr>
        <p:spPr>
          <a:xfrm>
            <a:off x="522138" y="170892"/>
            <a:ext cx="2664296" cy="1944216"/>
          </a:xfrm>
          <a:prstGeom prst="wedgeRoundRectCallout">
            <a:avLst>
              <a:gd name="adj1" fmla="val 712"/>
              <a:gd name="adj2" fmla="val 15206"/>
              <a:gd name="adj3" fmla="val 16667"/>
            </a:avLst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69BFD3-296E-4631-8E2E-3AEA79F536FD}"/>
              </a:ext>
            </a:extLst>
          </p:cNvPr>
          <p:cNvSpPr txBox="1"/>
          <p:nvPr/>
        </p:nvSpPr>
        <p:spPr>
          <a:xfrm>
            <a:off x="738162" y="481280"/>
            <a:ext cx="2232248" cy="132343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000" b="1" dirty="0">
                <a:solidFill>
                  <a:schemeClr val="bg1"/>
                </a:solidFill>
              </a:rPr>
              <a:t>Risk Factors for Catatonia, breakdown and shutdown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0C37E5-E179-4DFE-8AFD-B977C842E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018" y="5870047"/>
            <a:ext cx="682811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19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941F04-47AD-4219-A8E2-E83834188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5723" y="909159"/>
            <a:ext cx="7455945" cy="184534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31178DC-C3B4-4483-A3B4-6ADAB87352C0}"/>
                  </a:ext>
                </a:extLst>
              </p14:cNvPr>
              <p14:cNvContentPartPr/>
              <p14:nvPr/>
            </p14:nvContentPartPr>
            <p14:xfrm>
              <a:off x="817906" y="2434861"/>
              <a:ext cx="517680" cy="12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31178DC-C3B4-4483-A3B4-6ADAB87352C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8266" y="2255221"/>
                <a:ext cx="697320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75F1C06-2E5F-4DFC-89E3-CC22B8D9F0CF}"/>
                  </a:ext>
                </a:extLst>
              </p14:cNvPr>
              <p14:cNvContentPartPr/>
              <p14:nvPr/>
            </p14:nvContentPartPr>
            <p14:xfrm>
              <a:off x="2646480" y="1869080"/>
              <a:ext cx="564120" cy="11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75F1C06-2E5F-4DFC-89E3-CC22B8D9F0C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56480" y="1689080"/>
                <a:ext cx="743760" cy="37080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55F3BF11-91BA-4450-BFF6-99C2CFF11A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820" y="2928174"/>
            <a:ext cx="6556837" cy="25170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8954B3D1-C6BB-4C77-B3C1-8AA846A4EFF4}"/>
                  </a:ext>
                </a:extLst>
              </p14:cNvPr>
              <p14:cNvContentPartPr/>
              <p14:nvPr/>
            </p14:nvContentPartPr>
            <p14:xfrm>
              <a:off x="3839880" y="1787720"/>
              <a:ext cx="360" cy="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8954B3D1-C6BB-4C77-B3C1-8AA846A4EFF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768240" y="164372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29CE7146-04A7-4C89-A844-4F3D8AD31319}"/>
                  </a:ext>
                </a:extLst>
              </p14:cNvPr>
              <p14:cNvContentPartPr/>
              <p14:nvPr/>
            </p14:nvContentPartPr>
            <p14:xfrm>
              <a:off x="2905320" y="1361120"/>
              <a:ext cx="360" cy="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29CE7146-04A7-4C89-A844-4F3D8AD3131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33680" y="121712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DC811721-2576-4295-A2C5-475596FC07EE}"/>
                  </a:ext>
                </a:extLst>
              </p14:cNvPr>
              <p14:cNvContentPartPr/>
              <p14:nvPr/>
            </p14:nvContentPartPr>
            <p14:xfrm>
              <a:off x="2905320" y="1361120"/>
              <a:ext cx="360" cy="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DC811721-2576-4295-A2C5-475596FC07E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33680" y="121712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190E87AD-0DA1-4B65-8900-964F92F69FD6}"/>
                  </a:ext>
                </a:extLst>
              </p14:cNvPr>
              <p14:cNvContentPartPr/>
              <p14:nvPr/>
            </p14:nvContentPartPr>
            <p14:xfrm>
              <a:off x="1625160" y="2244920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190E87AD-0DA1-4B65-8900-964F92F69FD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53160" y="210128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E5A67587-9DCE-4889-B7C7-5D94E33B1297}"/>
                  </a:ext>
                </a:extLst>
              </p14:cNvPr>
              <p14:cNvContentPartPr/>
              <p14:nvPr/>
            </p14:nvContentPartPr>
            <p14:xfrm>
              <a:off x="1625160" y="2255000"/>
              <a:ext cx="360" cy="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E5A67587-9DCE-4889-B7C7-5D94E33B129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53160" y="211100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377DF23-768D-40B9-97BF-FE82D9E81674}"/>
                  </a:ext>
                </a:extLst>
              </p14:cNvPr>
              <p14:cNvContentPartPr/>
              <p14:nvPr/>
            </p14:nvContentPartPr>
            <p14:xfrm>
              <a:off x="1432200" y="2752880"/>
              <a:ext cx="36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377DF23-768D-40B9-97BF-FE82D9E8167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60560" y="260924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8313672-37C5-45EC-A4E1-3F356F422B16}"/>
                  </a:ext>
                </a:extLst>
              </p14:cNvPr>
              <p14:cNvContentPartPr/>
              <p14:nvPr/>
            </p14:nvContentPartPr>
            <p14:xfrm>
              <a:off x="4307520" y="2752880"/>
              <a:ext cx="360" cy="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8313672-37C5-45EC-A4E1-3F356F422B1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35520" y="260924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57F1A0D5-FFC3-4D27-B862-FFB0AC60DC01}"/>
                  </a:ext>
                </a:extLst>
              </p14:cNvPr>
              <p14:cNvContentPartPr/>
              <p14:nvPr/>
            </p14:nvContentPartPr>
            <p14:xfrm>
              <a:off x="2854560" y="1879520"/>
              <a:ext cx="36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57F1A0D5-FFC3-4D27-B862-FFB0AC60DC0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82920" y="173552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D507054-37EC-4A82-BD80-5D7B44A79F4B}"/>
                  </a:ext>
                </a:extLst>
              </p14:cNvPr>
              <p14:cNvContentPartPr/>
              <p14:nvPr/>
            </p14:nvContentPartPr>
            <p14:xfrm>
              <a:off x="2590320" y="1848560"/>
              <a:ext cx="36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D507054-37EC-4A82-BD80-5D7B44A79F4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18680" y="170492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0369662-3FE7-4160-B1B3-442DFE199585}"/>
                  </a:ext>
                </a:extLst>
              </p14:cNvPr>
              <p14:cNvContentPartPr/>
              <p14:nvPr/>
            </p14:nvContentPartPr>
            <p14:xfrm>
              <a:off x="2620920" y="1869080"/>
              <a:ext cx="360" cy="3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0369662-3FE7-4160-B1B3-442DFE19958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48920" y="172508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FCCC086A-6B2B-4F23-8EC1-4825B155B1F9}"/>
                  </a:ext>
                </a:extLst>
              </p14:cNvPr>
              <p14:cNvContentPartPr/>
              <p14:nvPr/>
            </p14:nvContentPartPr>
            <p14:xfrm>
              <a:off x="2620920" y="1869080"/>
              <a:ext cx="360" cy="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FCCC086A-6B2B-4F23-8EC1-4825B155B1F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48920" y="172508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13E90EEF-2CE1-4219-B2DA-FC0969120D1F}"/>
                  </a:ext>
                </a:extLst>
              </p14:cNvPr>
              <p14:cNvContentPartPr/>
              <p14:nvPr/>
            </p14:nvContentPartPr>
            <p14:xfrm>
              <a:off x="2641080" y="1859000"/>
              <a:ext cx="360" cy="3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13E90EEF-2CE1-4219-B2DA-FC0969120D1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69440" y="171536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1B3FF01-D9EF-481A-B10E-65E1C4B03B52}"/>
                  </a:ext>
                </a:extLst>
              </p14:cNvPr>
              <p14:cNvContentPartPr/>
              <p14:nvPr/>
            </p14:nvContentPartPr>
            <p14:xfrm>
              <a:off x="2641080" y="1859000"/>
              <a:ext cx="360" cy="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1B3FF01-D9EF-481A-B10E-65E1C4B03B5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69440" y="171536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C965B983-E160-4725-9060-F174F2B0E85C}"/>
                  </a:ext>
                </a:extLst>
              </p14:cNvPr>
              <p14:cNvContentPartPr/>
              <p14:nvPr/>
            </p14:nvContentPartPr>
            <p14:xfrm>
              <a:off x="2915760" y="2023160"/>
              <a:ext cx="1381680" cy="2930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C965B983-E160-4725-9060-F174F2B0E85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843760" y="1879520"/>
                <a:ext cx="1525320" cy="58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296C778C-5DDC-4DDF-A000-3587A312E199}"/>
                  </a:ext>
                </a:extLst>
              </p14:cNvPr>
              <p14:cNvContentPartPr/>
              <p14:nvPr/>
            </p14:nvContentPartPr>
            <p14:xfrm>
              <a:off x="5069640" y="4337960"/>
              <a:ext cx="360" cy="3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296C778C-5DDC-4DDF-A000-3587A312E19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97640" y="419396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882D3273-11ED-4F25-8150-8EB983A922D8}"/>
                  </a:ext>
                </a:extLst>
              </p14:cNvPr>
              <p14:cNvContentPartPr/>
              <p14:nvPr/>
            </p14:nvContentPartPr>
            <p14:xfrm>
              <a:off x="4632600" y="5252360"/>
              <a:ext cx="360" cy="3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882D3273-11ED-4F25-8150-8EB983A922D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60960" y="510872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3AD9777C-B16A-44AD-B7E5-739DF4A566D1}"/>
                  </a:ext>
                </a:extLst>
              </p14:cNvPr>
              <p14:cNvContentPartPr/>
              <p14:nvPr/>
            </p14:nvContentPartPr>
            <p14:xfrm>
              <a:off x="4632600" y="5252360"/>
              <a:ext cx="360" cy="3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3AD9777C-B16A-44AD-B7E5-739DF4A566D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60960" y="510872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E4A205E8-C1DD-4C10-A3E5-537A28847525}"/>
                  </a:ext>
                </a:extLst>
              </p14:cNvPr>
              <p14:cNvContentPartPr/>
              <p14:nvPr/>
            </p14:nvContentPartPr>
            <p14:xfrm>
              <a:off x="4351080" y="5323640"/>
              <a:ext cx="28080" cy="82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E4A205E8-C1DD-4C10-A3E5-537A2884752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279440" y="5179640"/>
                <a:ext cx="17172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CA402967-EB0D-4EF1-AD0F-3E154C9C2CBE}"/>
                  </a:ext>
                </a:extLst>
              </p14:cNvPr>
              <p14:cNvContentPartPr/>
              <p14:nvPr/>
            </p14:nvContentPartPr>
            <p14:xfrm>
              <a:off x="4754280" y="2762960"/>
              <a:ext cx="360" cy="3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CA402967-EB0D-4EF1-AD0F-3E154C9C2CB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82640" y="261932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29E76BD2-1DD3-459D-A659-48A754794DF3}"/>
                  </a:ext>
                </a:extLst>
              </p14:cNvPr>
              <p14:cNvContentPartPr/>
              <p14:nvPr/>
            </p14:nvContentPartPr>
            <p14:xfrm>
              <a:off x="4419120" y="1655600"/>
              <a:ext cx="360" cy="3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29E76BD2-1DD3-459D-A659-48A754794DF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47120" y="151160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15FA5E3-EDCB-4EC8-BB65-5D9D5CB33C33}"/>
                  </a:ext>
                </a:extLst>
              </p14:cNvPr>
              <p14:cNvContentPartPr/>
              <p14:nvPr/>
            </p14:nvContentPartPr>
            <p14:xfrm>
              <a:off x="2600400" y="1859000"/>
              <a:ext cx="360" cy="3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15FA5E3-EDCB-4EC8-BB65-5D9D5CB33C3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28760" y="171536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96699D19-CB8A-4D48-AFFC-75B7B422EAE6}"/>
                  </a:ext>
                </a:extLst>
              </p14:cNvPr>
              <p14:cNvContentPartPr/>
              <p14:nvPr/>
            </p14:nvContentPartPr>
            <p14:xfrm>
              <a:off x="2600400" y="1846400"/>
              <a:ext cx="356400" cy="230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96699D19-CB8A-4D48-AFFC-75B7B422EAE6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528760" y="1702400"/>
                <a:ext cx="500040" cy="31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5407A92D-D92E-4CB4-88BD-0C70076D9E64}"/>
                  </a:ext>
                </a:extLst>
              </p14:cNvPr>
              <p14:cNvContentPartPr/>
              <p14:nvPr/>
            </p14:nvContentPartPr>
            <p14:xfrm>
              <a:off x="2559720" y="1807880"/>
              <a:ext cx="360" cy="3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5407A92D-D92E-4CB4-88BD-0C70076D9E6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88080" y="166424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3A06787E-6414-4107-9A29-AE754AAAEFF7}"/>
                  </a:ext>
                </a:extLst>
              </p14:cNvPr>
              <p14:cNvContentPartPr/>
              <p14:nvPr/>
            </p14:nvContentPartPr>
            <p14:xfrm>
              <a:off x="2773200" y="1869080"/>
              <a:ext cx="360" cy="36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3A06787E-6414-4107-9A29-AE754AAAEFF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01560" y="172508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05B56409-DB46-4019-BE57-83839A0A08E6}"/>
                  </a:ext>
                </a:extLst>
              </p14:cNvPr>
              <p14:cNvContentPartPr/>
              <p14:nvPr/>
            </p14:nvContentPartPr>
            <p14:xfrm>
              <a:off x="2773200" y="1869080"/>
              <a:ext cx="360" cy="36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05B56409-DB46-4019-BE57-83839A0A08E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01560" y="172508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916ACEEC-4F2E-480D-BCC8-244DAC13F0DC}"/>
                  </a:ext>
                </a:extLst>
              </p14:cNvPr>
              <p14:cNvContentPartPr/>
              <p14:nvPr/>
            </p14:nvContentPartPr>
            <p14:xfrm>
              <a:off x="1970760" y="3098480"/>
              <a:ext cx="360" cy="36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916ACEEC-4F2E-480D-BCC8-244DAC13F0D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98760" y="295484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44FED34B-6425-48F9-AE39-A244E12AD786}"/>
                  </a:ext>
                </a:extLst>
              </p14:cNvPr>
              <p14:cNvContentPartPr/>
              <p14:nvPr/>
            </p14:nvContentPartPr>
            <p14:xfrm>
              <a:off x="2204040" y="3535160"/>
              <a:ext cx="360" cy="3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44FED34B-6425-48F9-AE39-A244E12AD7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32400" y="339152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A80960EB-CFCF-4E58-A4CE-1DE9CAE5F388}"/>
                  </a:ext>
                </a:extLst>
              </p14:cNvPr>
              <p14:cNvContentPartPr/>
              <p14:nvPr/>
            </p14:nvContentPartPr>
            <p14:xfrm>
              <a:off x="2184240" y="3541640"/>
              <a:ext cx="360" cy="432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A80960EB-CFCF-4E58-A4CE-1DE9CAE5F38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12240" y="3397640"/>
                <a:ext cx="144000" cy="29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F137673D-8A0B-4211-AB06-3B7DBD2BC6C5}"/>
                  </a:ext>
                </a:extLst>
              </p14:cNvPr>
              <p14:cNvContentPartPr/>
              <p14:nvPr/>
            </p14:nvContentPartPr>
            <p14:xfrm>
              <a:off x="2194320" y="3511040"/>
              <a:ext cx="360" cy="432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F137673D-8A0B-4211-AB06-3B7DBD2BC6C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22320" y="3367040"/>
                <a:ext cx="144000" cy="29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AA5711D6-A265-400E-93DB-61F457638227}"/>
                  </a:ext>
                </a:extLst>
              </p14:cNvPr>
              <p14:cNvContentPartPr/>
              <p14:nvPr/>
            </p14:nvContentPartPr>
            <p14:xfrm>
              <a:off x="2620920" y="1909760"/>
              <a:ext cx="360" cy="36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AA5711D6-A265-400E-93DB-61F45763822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48920" y="176576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F1E97201-4438-4C21-B7A0-9DC0473E855C}"/>
                  </a:ext>
                </a:extLst>
              </p14:cNvPr>
              <p14:cNvContentPartPr/>
              <p14:nvPr/>
            </p14:nvContentPartPr>
            <p14:xfrm>
              <a:off x="2559720" y="1859000"/>
              <a:ext cx="360" cy="3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F1E97201-4438-4C21-B7A0-9DC0473E855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88080" y="171536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1170E3AC-FB70-42EF-894B-F30A01A471CE}"/>
                  </a:ext>
                </a:extLst>
              </p14:cNvPr>
              <p14:cNvContentPartPr/>
              <p14:nvPr/>
            </p14:nvContentPartPr>
            <p14:xfrm>
              <a:off x="2559720" y="1869080"/>
              <a:ext cx="360" cy="432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1170E3AC-FB70-42EF-894B-F30A01A471C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88080" y="1725080"/>
                <a:ext cx="144000" cy="29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B75226F1-293A-4CD7-AF88-59AA50758560}"/>
                  </a:ext>
                </a:extLst>
              </p14:cNvPr>
              <p14:cNvContentPartPr/>
              <p14:nvPr/>
            </p14:nvContentPartPr>
            <p14:xfrm>
              <a:off x="2600400" y="1980680"/>
              <a:ext cx="186480" cy="53244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B75226F1-293A-4CD7-AF88-59AA50758560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528760" y="1837040"/>
                <a:ext cx="330120" cy="82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0F50F849-1EE9-4208-A754-43B4F8001FB3}"/>
                  </a:ext>
                </a:extLst>
              </p14:cNvPr>
              <p14:cNvContentPartPr/>
              <p14:nvPr/>
            </p14:nvContentPartPr>
            <p14:xfrm>
              <a:off x="2718120" y="2542640"/>
              <a:ext cx="85680" cy="5832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0F50F849-1EE9-4208-A754-43B4F8001FB3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646480" y="2399000"/>
                <a:ext cx="229320" cy="3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8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B8071E79-4A14-49B7-B6AF-F1FDADBD253A}"/>
                  </a:ext>
                </a:extLst>
              </p14:cNvPr>
              <p14:cNvContentPartPr/>
              <p14:nvPr/>
            </p14:nvContentPartPr>
            <p14:xfrm>
              <a:off x="4703520" y="2722640"/>
              <a:ext cx="360" cy="36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B8071E79-4A14-49B7-B6AF-F1FDADBD253A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699200" y="2696000"/>
                <a:ext cx="900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0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5B66A35F-C1DC-48A4-8CFE-7D4607C358D9}"/>
                  </a:ext>
                </a:extLst>
              </p14:cNvPr>
              <p14:cNvContentPartPr/>
              <p14:nvPr/>
            </p14:nvContentPartPr>
            <p14:xfrm>
              <a:off x="3494640" y="2011280"/>
              <a:ext cx="360" cy="36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5B66A35F-C1DC-48A4-8CFE-7D4607C358D9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490320" y="1984280"/>
                <a:ext cx="900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519BC99-CCA7-4531-A8B3-B3958CDA75FF}"/>
                  </a:ext>
                </a:extLst>
              </p14:cNvPr>
              <p14:cNvContentPartPr/>
              <p14:nvPr/>
            </p14:nvContentPartPr>
            <p14:xfrm>
              <a:off x="2346600" y="1594760"/>
              <a:ext cx="360" cy="36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519BC99-CCA7-4531-A8B3-B3958CDA75F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74960" y="145112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85AFC0B7-629A-44D7-AB8E-9092CDFA567C}"/>
                  </a:ext>
                </a:extLst>
              </p14:cNvPr>
              <p14:cNvContentPartPr/>
              <p14:nvPr/>
            </p14:nvContentPartPr>
            <p14:xfrm>
              <a:off x="3311760" y="2001200"/>
              <a:ext cx="360" cy="36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85AFC0B7-629A-44D7-AB8E-9092CDFA567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39760" y="185720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E4FFE3AC-9BBA-4442-9951-EB9A11005AEB}"/>
                  </a:ext>
                </a:extLst>
              </p14:cNvPr>
              <p14:cNvContentPartPr/>
              <p14:nvPr/>
            </p14:nvContentPartPr>
            <p14:xfrm>
              <a:off x="2255160" y="2153480"/>
              <a:ext cx="360" cy="36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E4FFE3AC-9BBA-4442-9951-EB9A11005AE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83520" y="200984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7888BF75-DE72-462D-ACCE-EF4D2903AC9B}"/>
                  </a:ext>
                </a:extLst>
              </p14:cNvPr>
              <p14:cNvContentPartPr/>
              <p14:nvPr/>
            </p14:nvContentPartPr>
            <p14:xfrm>
              <a:off x="2238960" y="2153480"/>
              <a:ext cx="6480" cy="1224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7888BF75-DE72-462D-ACCE-EF4D2903AC9B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166960" y="2009840"/>
                <a:ext cx="150120" cy="29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21B71074-1402-4F37-9730-D7723ABB3788}"/>
                  </a:ext>
                </a:extLst>
              </p14:cNvPr>
              <p14:cNvContentPartPr/>
              <p14:nvPr/>
            </p14:nvContentPartPr>
            <p14:xfrm>
              <a:off x="2651520" y="3067880"/>
              <a:ext cx="360" cy="432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21B71074-1402-4F37-9730-D7723ABB378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79880" y="2924240"/>
                <a:ext cx="144000" cy="29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DE3BE18E-C87A-4651-A9BE-3CABD8ACA765}"/>
                  </a:ext>
                </a:extLst>
              </p14:cNvPr>
              <p14:cNvContentPartPr/>
              <p14:nvPr/>
            </p14:nvContentPartPr>
            <p14:xfrm>
              <a:off x="2986680" y="4134560"/>
              <a:ext cx="360" cy="36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DE3BE18E-C87A-4651-A9BE-3CABD8ACA76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15040" y="399092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E4BC7A5E-C729-45C6-BAED-C57DA6682C2F}"/>
                  </a:ext>
                </a:extLst>
              </p14:cNvPr>
              <p14:cNvContentPartPr/>
              <p14:nvPr/>
            </p14:nvContentPartPr>
            <p14:xfrm>
              <a:off x="3199800" y="4856360"/>
              <a:ext cx="360" cy="3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E4BC7A5E-C729-45C6-BAED-C57DA6682C2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28160" y="471236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BBCF2EE5-6160-4A8E-A7F0-1E722914192A}"/>
                  </a:ext>
                </a:extLst>
              </p14:cNvPr>
              <p14:cNvContentPartPr/>
              <p14:nvPr/>
            </p14:nvContentPartPr>
            <p14:xfrm>
              <a:off x="1757280" y="3707960"/>
              <a:ext cx="360" cy="3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BBCF2EE5-6160-4A8E-A7F0-1E722914192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85280" y="356432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3973C0E8-5084-4D56-AC67-AF7C9076F161}"/>
                  </a:ext>
                </a:extLst>
              </p14:cNvPr>
              <p14:cNvContentPartPr/>
              <p14:nvPr/>
            </p14:nvContentPartPr>
            <p14:xfrm>
              <a:off x="4012680" y="6091520"/>
              <a:ext cx="360" cy="432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3973C0E8-5084-4D56-AC67-AF7C9076F16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41040" y="5947880"/>
                <a:ext cx="144000" cy="29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1A08D947-8289-4E6D-8F90-82AD0482B290}"/>
                  </a:ext>
                </a:extLst>
              </p14:cNvPr>
              <p14:cNvContentPartPr/>
              <p14:nvPr/>
            </p14:nvContentPartPr>
            <p14:xfrm>
              <a:off x="4033200" y="6077480"/>
              <a:ext cx="7200" cy="828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1A08D947-8289-4E6D-8F90-82AD0482B290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961200" y="5933840"/>
                <a:ext cx="15084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16547CB2-E761-4F36-856C-434A05C8FACE}"/>
                  </a:ext>
                </a:extLst>
              </p14:cNvPr>
              <p14:cNvContentPartPr/>
              <p14:nvPr/>
            </p14:nvContentPartPr>
            <p14:xfrm>
              <a:off x="3921600" y="4063640"/>
              <a:ext cx="360" cy="36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16547CB2-E761-4F36-856C-434A05C8FAC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49600" y="391964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BEAB0304-BA4B-4EBA-9959-F54A06C14306}"/>
                  </a:ext>
                </a:extLst>
              </p14:cNvPr>
              <p14:cNvContentPartPr/>
              <p14:nvPr/>
            </p14:nvContentPartPr>
            <p14:xfrm>
              <a:off x="1350840" y="1798160"/>
              <a:ext cx="360" cy="36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BEAB0304-BA4B-4EBA-9959-F54A06C1430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79200" y="165416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87915DD7-C500-4F4F-A0FB-AFD92D81D513}"/>
                  </a:ext>
                </a:extLst>
              </p14:cNvPr>
              <p14:cNvContentPartPr/>
              <p14:nvPr/>
            </p14:nvContentPartPr>
            <p14:xfrm>
              <a:off x="1340400" y="1401800"/>
              <a:ext cx="360" cy="3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87915DD7-C500-4F4F-A0FB-AFD92D81D51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68760" y="125780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9AB8B9AB-A821-4B52-ACBC-E2E98E93149E}"/>
                  </a:ext>
                </a:extLst>
              </p14:cNvPr>
              <p14:cNvContentPartPr/>
              <p14:nvPr/>
            </p14:nvContentPartPr>
            <p14:xfrm>
              <a:off x="1736760" y="1381280"/>
              <a:ext cx="4320" cy="3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9AB8B9AB-A821-4B52-ACBC-E2E98E93149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65120" y="1237640"/>
                <a:ext cx="14796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B5BE25DE-D15B-4963-B33F-5C59F5B70054}"/>
                  </a:ext>
                </a:extLst>
              </p14:cNvPr>
              <p14:cNvContentPartPr/>
              <p14:nvPr/>
            </p14:nvContentPartPr>
            <p14:xfrm>
              <a:off x="2966520" y="2742800"/>
              <a:ext cx="360" cy="36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B5BE25DE-D15B-4963-B33F-5C59F5B7005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94520" y="259880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27EBBBCD-30EC-4527-857B-7AE6029512CC}"/>
                  </a:ext>
                </a:extLst>
              </p14:cNvPr>
              <p14:cNvContentPartPr/>
              <p14:nvPr/>
            </p14:nvContentPartPr>
            <p14:xfrm>
              <a:off x="1168320" y="2489000"/>
              <a:ext cx="360" cy="36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27EBBBCD-30EC-4527-857B-7AE6029512C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96320" y="234500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D910845A-B39A-42D0-A909-8FB3D87F0670}"/>
                  </a:ext>
                </a:extLst>
              </p14:cNvPr>
              <p14:cNvContentPartPr/>
              <p14:nvPr/>
            </p14:nvContentPartPr>
            <p14:xfrm>
              <a:off x="751440" y="1330520"/>
              <a:ext cx="360" cy="36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D910845A-B39A-42D0-A909-8FB3D87F067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9800" y="118688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ED111688-EF8B-4DF6-9650-0DE9DFD41E23}"/>
                  </a:ext>
                </a:extLst>
              </p14:cNvPr>
              <p14:cNvContentPartPr/>
              <p14:nvPr/>
            </p14:nvContentPartPr>
            <p14:xfrm>
              <a:off x="731280" y="1351040"/>
              <a:ext cx="649440" cy="2304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ED111688-EF8B-4DF6-9650-0DE9DFD41E23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77280" y="1243040"/>
                <a:ext cx="75708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ADB48EEA-43C8-46F4-8DF2-AE43EA1D14BE}"/>
                  </a:ext>
                </a:extLst>
              </p14:cNvPr>
              <p14:cNvContentPartPr/>
              <p14:nvPr/>
            </p14:nvContentPartPr>
            <p14:xfrm>
              <a:off x="2641080" y="1869080"/>
              <a:ext cx="37800" cy="36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ADB48EEA-43C8-46F4-8DF2-AE43EA1D14BE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587440" y="1761080"/>
                <a:ext cx="1454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4D2DA790-D226-420B-AC26-8004F97257E2}"/>
                  </a:ext>
                </a:extLst>
              </p14:cNvPr>
              <p14:cNvContentPartPr/>
              <p14:nvPr/>
            </p14:nvContentPartPr>
            <p14:xfrm>
              <a:off x="2636400" y="1867280"/>
              <a:ext cx="522360" cy="2412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4D2DA790-D226-420B-AC26-8004F97257E2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2582400" y="1759640"/>
                <a:ext cx="630000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C0DCA9E9-E8FB-4202-8A6C-57674CAC7ED8}"/>
                  </a:ext>
                </a:extLst>
              </p14:cNvPr>
              <p14:cNvContentPartPr/>
              <p14:nvPr/>
            </p14:nvContentPartPr>
            <p14:xfrm>
              <a:off x="5638440" y="3566120"/>
              <a:ext cx="360" cy="36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C0DCA9E9-E8FB-4202-8A6C-57674CAC7ED8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566440" y="3422120"/>
                <a:ext cx="144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9E608593-C6CB-466D-BEBD-C9082E3A6377}"/>
                  </a:ext>
                </a:extLst>
              </p14:cNvPr>
              <p14:cNvContentPartPr/>
              <p14:nvPr/>
            </p14:nvContentPartPr>
            <p14:xfrm>
              <a:off x="5669040" y="3565400"/>
              <a:ext cx="406080" cy="1080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9E608593-C6CB-466D-BEBD-C9082E3A6377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5597040" y="3421760"/>
                <a:ext cx="54972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E5754DA4-E6E6-4789-B749-437568303920}"/>
                  </a:ext>
                </a:extLst>
              </p14:cNvPr>
              <p14:cNvContentPartPr/>
              <p14:nvPr/>
            </p14:nvContentPartPr>
            <p14:xfrm>
              <a:off x="2123040" y="4874720"/>
              <a:ext cx="497160" cy="3240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E5754DA4-E6E6-4789-B749-437568303920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2051400" y="4730720"/>
                <a:ext cx="64080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C16F4D5D-C92B-4427-92DB-4B22B3B6AE4D}"/>
                  </a:ext>
                </a:extLst>
              </p14:cNvPr>
              <p14:cNvContentPartPr/>
              <p14:nvPr/>
            </p14:nvContentPartPr>
            <p14:xfrm>
              <a:off x="5689200" y="4327880"/>
              <a:ext cx="512640" cy="36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C16F4D5D-C92B-4427-92DB-4B22B3B6AE4D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5617560" y="4183880"/>
                <a:ext cx="656280" cy="28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402E126-C649-4AE4-A8F4-B352CF843398}"/>
              </a:ext>
            </a:extLst>
          </p:cNvPr>
          <p:cNvSpPr txBox="1"/>
          <p:nvPr/>
        </p:nvSpPr>
        <p:spPr>
          <a:xfrm>
            <a:off x="6075120" y="5733256"/>
            <a:ext cx="2814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Extract from report by Dr Shah </a:t>
            </a:r>
          </a:p>
          <a:p>
            <a:r>
              <a:rPr lang="en-GB" i="1" dirty="0"/>
              <a:t>June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615AB3-E02D-49D7-AE26-17459A30E31B}"/>
              </a:ext>
            </a:extLst>
          </p:cNvPr>
          <p:cNvPicPr>
            <a:picLocks noChangeAspect="1"/>
          </p:cNvPicPr>
          <p:nvPr/>
        </p:nvPicPr>
        <p:blipFill>
          <a:blip r:embed="rId85"/>
          <a:stretch>
            <a:fillRect/>
          </a:stretch>
        </p:blipFill>
        <p:spPr>
          <a:xfrm>
            <a:off x="68629" y="5864037"/>
            <a:ext cx="682811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73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C9FE5A-C806-4B51-9EDE-4DBFD9B31B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993" r="6400"/>
          <a:stretch/>
        </p:blipFill>
        <p:spPr>
          <a:xfrm>
            <a:off x="1242858" y="1131994"/>
            <a:ext cx="6659691" cy="45903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397198-0E01-47B8-B809-4594DBD24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949280"/>
            <a:ext cx="682811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696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44" y="152593"/>
            <a:ext cx="4547513" cy="1320800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solidFill>
                  <a:schemeClr val="tx1"/>
                </a:solidFill>
              </a:rPr>
              <a:t>Iceberg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614397"/>
            <a:ext cx="6696744" cy="36148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97989C-5D1A-41F6-8BDC-365B79144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6065451"/>
            <a:ext cx="682811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59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6347713" cy="1320800"/>
          </a:xfrm>
        </p:spPr>
        <p:txBody>
          <a:bodyPr>
            <a:normAutofit fontScale="90000"/>
          </a:bodyPr>
          <a:lstStyle/>
          <a:p>
            <a:r>
              <a:rPr lang="en-GB" sz="6000" dirty="0"/>
              <a:t>Aims of the session</a:t>
            </a:r>
            <a:br>
              <a:rPr lang="en-GB" sz="6000" dirty="0"/>
            </a:br>
            <a:br>
              <a:rPr lang="en-GB" sz="6000" dirty="0"/>
            </a:br>
            <a:br>
              <a:rPr lang="en-GB" sz="6000" dirty="0"/>
            </a:br>
            <a:endParaRPr lang="en-GB" sz="24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1412776"/>
            <a:ext cx="7272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/>
              <a:t>Where does the anxiety stem from in our ASC learners?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/>
              <a:t>Consequences for our learners – shutdown or meltdown?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/>
              <a:t>The 8</a:t>
            </a:r>
            <a:r>
              <a:rPr lang="en-GB" baseline="30000" dirty="0"/>
              <a:t>th</a:t>
            </a:r>
            <a:r>
              <a:rPr lang="en-GB" dirty="0"/>
              <a:t> Sense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/>
              <a:t>Conclusions &amp; Discussion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60305" y="4219031"/>
            <a:ext cx="6594237" cy="15692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3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14400" dirty="0"/>
              <a:t>Expectations</a:t>
            </a:r>
          </a:p>
          <a:p>
            <a:endParaRPr lang="en-GB" sz="6000" dirty="0"/>
          </a:p>
          <a:p>
            <a:r>
              <a:rPr lang="en-GB" sz="6000" dirty="0">
                <a:solidFill>
                  <a:schemeClr val="tx1"/>
                </a:solidFill>
              </a:rPr>
              <a:t>Please ask questions at any stage!!!</a:t>
            </a:r>
            <a:br>
              <a:rPr lang="en-GB" sz="6000" dirty="0"/>
            </a:br>
            <a:br>
              <a:rPr lang="en-GB" sz="6000" dirty="0"/>
            </a:br>
            <a:endParaRPr lang="en-GB" sz="24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BF79CA-CC70-461A-8337-01B89338E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61" y="5793331"/>
            <a:ext cx="725487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156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0806" y="835017"/>
            <a:ext cx="2384695" cy="32158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b="1" dirty="0"/>
              <a:t>The Invisible Barrier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6453" y="3146379"/>
            <a:ext cx="3733171" cy="2799878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 rot="21050939">
            <a:off x="2225214" y="445316"/>
            <a:ext cx="2088232" cy="1732756"/>
          </a:xfrm>
          <a:prstGeom prst="cloudCallout">
            <a:avLst>
              <a:gd name="adj1" fmla="val -99367"/>
              <a:gd name="adj2" fmla="val 100705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650467" y="836833"/>
            <a:ext cx="1469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dirty="0"/>
              <a:t>I just can’t…….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225534-F0E3-42AC-BE76-1C9B5E68F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5946257"/>
            <a:ext cx="682811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689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1" y="188640"/>
            <a:ext cx="3711900" cy="214252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4983" y="2336995"/>
            <a:ext cx="2113556" cy="20621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u="sng" dirty="0">
                <a:solidFill>
                  <a:schemeClr val="bg1"/>
                </a:solidFill>
              </a:rPr>
              <a:t>Unmet need-4 areas of difference: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Interaction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Processing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Sensory 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Communication</a:t>
            </a:r>
          </a:p>
        </p:txBody>
      </p:sp>
      <p:sp>
        <p:nvSpPr>
          <p:cNvPr id="6" name="Right Arrow 5"/>
          <p:cNvSpPr/>
          <p:nvPr/>
        </p:nvSpPr>
        <p:spPr>
          <a:xfrm>
            <a:off x="3463884" y="3244621"/>
            <a:ext cx="432048" cy="360040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927819" y="2644170"/>
            <a:ext cx="1646512" cy="1569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u="sng" dirty="0">
                <a:solidFill>
                  <a:schemeClr val="bg1"/>
                </a:solidFill>
              </a:rPr>
              <a:t>Intolerance of uncertainty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Manifests as demand avoidant behaviours</a:t>
            </a:r>
          </a:p>
        </p:txBody>
      </p:sp>
      <p:sp>
        <p:nvSpPr>
          <p:cNvPr id="8" name="Right Arrow 7"/>
          <p:cNvSpPr/>
          <p:nvPr/>
        </p:nvSpPr>
        <p:spPr>
          <a:xfrm>
            <a:off x="5638105" y="3224296"/>
            <a:ext cx="360040" cy="360040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052753" y="2983884"/>
            <a:ext cx="1345503" cy="86177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u="sng" dirty="0">
                <a:solidFill>
                  <a:schemeClr val="bg1"/>
                </a:solidFill>
              </a:rPr>
              <a:t>Heightened Anxiety</a:t>
            </a:r>
          </a:p>
          <a:p>
            <a:endParaRPr lang="en-GB" dirty="0"/>
          </a:p>
        </p:txBody>
      </p:sp>
      <p:sp>
        <p:nvSpPr>
          <p:cNvPr id="10" name="Right Arrow 9"/>
          <p:cNvSpPr/>
          <p:nvPr/>
        </p:nvSpPr>
        <p:spPr>
          <a:xfrm rot="19958052" flipV="1">
            <a:off x="7040174" y="2384126"/>
            <a:ext cx="716326" cy="424020"/>
          </a:xfrm>
          <a:prstGeom prst="rightArrow">
            <a:avLst>
              <a:gd name="adj1" fmla="val 36922"/>
              <a:gd name="adj2" fmla="val 50000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urved Down Arrow 11"/>
          <p:cNvSpPr/>
          <p:nvPr/>
        </p:nvSpPr>
        <p:spPr>
          <a:xfrm>
            <a:off x="1072901" y="227981"/>
            <a:ext cx="7306060" cy="1056990"/>
          </a:xfrm>
          <a:prstGeom prst="curvedDown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1751560">
            <a:off x="6913731" y="4244765"/>
            <a:ext cx="722488" cy="341811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urved Down Arrow 15"/>
          <p:cNvSpPr/>
          <p:nvPr/>
        </p:nvSpPr>
        <p:spPr>
          <a:xfrm rot="10800000">
            <a:off x="790936" y="5508565"/>
            <a:ext cx="7381463" cy="875404"/>
          </a:xfrm>
          <a:prstGeom prst="curvedDownArrow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68344" y="4336331"/>
            <a:ext cx="1395171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u="sng" dirty="0"/>
              <a:t>Loss of control</a:t>
            </a:r>
          </a:p>
          <a:p>
            <a:pPr algn="ctr"/>
            <a:r>
              <a:rPr lang="en-GB" sz="1600" dirty="0"/>
              <a:t>Meltdown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13873" y="2184183"/>
            <a:ext cx="1232947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u="sng" dirty="0"/>
              <a:t>Loss of control</a:t>
            </a:r>
          </a:p>
          <a:p>
            <a:pPr algn="ctr"/>
            <a:r>
              <a:rPr lang="en-GB" sz="1600" dirty="0"/>
              <a:t>Shutdown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89100" y="1109540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A new day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40007" y="5154981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Continual demands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895E9F3A-0FD1-443C-BA43-978C61D083B2}"/>
              </a:ext>
            </a:extLst>
          </p:cNvPr>
          <p:cNvSpPr/>
          <p:nvPr/>
        </p:nvSpPr>
        <p:spPr>
          <a:xfrm rot="18708844">
            <a:off x="3209532" y="1536597"/>
            <a:ext cx="330275" cy="1349612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01F27ADA-4E70-4323-9460-62E5A5991610}"/>
              </a:ext>
            </a:extLst>
          </p:cNvPr>
          <p:cNvSpPr/>
          <p:nvPr/>
        </p:nvSpPr>
        <p:spPr>
          <a:xfrm rot="19964741">
            <a:off x="2446584" y="4553946"/>
            <a:ext cx="1475301" cy="374611"/>
          </a:xfrm>
          <a:prstGeom prst="rightArrow">
            <a:avLst>
              <a:gd name="adj1" fmla="val 3593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9F20EA-D90F-45E1-84E3-D702D67CA2AB}"/>
              </a:ext>
            </a:extLst>
          </p:cNvPr>
          <p:cNvSpPr txBox="1"/>
          <p:nvPr/>
        </p:nvSpPr>
        <p:spPr>
          <a:xfrm>
            <a:off x="172673" y="1467866"/>
            <a:ext cx="2537423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Further</a:t>
            </a:r>
            <a:r>
              <a:rPr lang="en-GB" dirty="0"/>
              <a:t> </a:t>
            </a:r>
            <a:r>
              <a:rPr lang="en-GB" dirty="0">
                <a:solidFill>
                  <a:schemeClr val="bg1"/>
                </a:solidFill>
              </a:rPr>
              <a:t>Risk</a:t>
            </a:r>
            <a:r>
              <a:rPr lang="en-GB" dirty="0"/>
              <a:t> </a:t>
            </a:r>
            <a:r>
              <a:rPr lang="en-GB" dirty="0">
                <a:solidFill>
                  <a:schemeClr val="bg1"/>
                </a:solidFill>
              </a:rPr>
              <a:t>Factors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24C239A-34DF-4A19-A096-C7A1CA4370F0}"/>
              </a:ext>
            </a:extLst>
          </p:cNvPr>
          <p:cNvSpPr/>
          <p:nvPr/>
        </p:nvSpPr>
        <p:spPr>
          <a:xfrm>
            <a:off x="196912" y="2808629"/>
            <a:ext cx="817188" cy="831334"/>
          </a:xfrm>
          <a:prstGeom prst="roundRect">
            <a:avLst/>
          </a:prstGeom>
          <a:solidFill>
            <a:schemeClr val="accent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84CBA2-9CD2-4174-9933-856808BE08CD}"/>
              </a:ext>
            </a:extLst>
          </p:cNvPr>
          <p:cNvSpPr txBox="1"/>
          <p:nvPr/>
        </p:nvSpPr>
        <p:spPr>
          <a:xfrm>
            <a:off x="196912" y="2978966"/>
            <a:ext cx="817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C-19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A830F12-F6B2-4CB8-BCC3-DEAAB3BEE4EF}"/>
              </a:ext>
            </a:extLst>
          </p:cNvPr>
          <p:cNvCxnSpPr>
            <a:cxnSpLocks/>
          </p:cNvCxnSpPr>
          <p:nvPr/>
        </p:nvCxnSpPr>
        <p:spPr>
          <a:xfrm flipV="1">
            <a:off x="500060" y="2023120"/>
            <a:ext cx="378042" cy="4149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4641820-6484-468C-A3BC-B9752209CAF2}"/>
              </a:ext>
            </a:extLst>
          </p:cNvPr>
          <p:cNvCxnSpPr>
            <a:cxnSpLocks/>
          </p:cNvCxnSpPr>
          <p:nvPr/>
        </p:nvCxnSpPr>
        <p:spPr>
          <a:xfrm>
            <a:off x="500060" y="3778939"/>
            <a:ext cx="378042" cy="55739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0C689BF-2827-4E7D-809C-4095CF249472}"/>
              </a:ext>
            </a:extLst>
          </p:cNvPr>
          <p:cNvSpPr txBox="1"/>
          <p:nvPr/>
        </p:nvSpPr>
        <p:spPr>
          <a:xfrm>
            <a:off x="83161" y="4730135"/>
            <a:ext cx="2113556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Loss of Protective Factors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92F3152-28C1-49A0-939C-A587E4412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54" y="5943727"/>
            <a:ext cx="682811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662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C38FDD-EADB-49EC-8974-4E84B5FDD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171" y="1337534"/>
            <a:ext cx="4927049" cy="43541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8CED95-3BFC-4F6D-8CF2-2FD65CBFFD90}"/>
              </a:ext>
            </a:extLst>
          </p:cNvPr>
          <p:cNvSpPr txBox="1"/>
          <p:nvPr/>
        </p:nvSpPr>
        <p:spPr>
          <a:xfrm>
            <a:off x="1979712" y="188640"/>
            <a:ext cx="5976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Being torn in 2 by demand avoidance is very stressful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CAE96023-032A-41B7-AFF0-876B7E1FFA7C}"/>
              </a:ext>
            </a:extLst>
          </p:cNvPr>
          <p:cNvSpPr/>
          <p:nvPr/>
        </p:nvSpPr>
        <p:spPr>
          <a:xfrm>
            <a:off x="6444208" y="494732"/>
            <a:ext cx="2411760" cy="2502220"/>
          </a:xfrm>
          <a:prstGeom prst="cloudCallout">
            <a:avLst>
              <a:gd name="adj1" fmla="val -73424"/>
              <a:gd name="adj2" fmla="val 67100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B4376F-6D5A-4770-9115-31122E3A2B3F}"/>
              </a:ext>
            </a:extLst>
          </p:cNvPr>
          <p:cNvSpPr txBox="1"/>
          <p:nvPr/>
        </p:nvSpPr>
        <p:spPr>
          <a:xfrm>
            <a:off x="6804248" y="908720"/>
            <a:ext cx="16561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They are not bad people, they are stressed and feel out of control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3913B818-0893-4A5E-90B4-5630A022BEDE}"/>
              </a:ext>
            </a:extLst>
          </p:cNvPr>
          <p:cNvSpPr/>
          <p:nvPr/>
        </p:nvSpPr>
        <p:spPr>
          <a:xfrm>
            <a:off x="141982" y="2492896"/>
            <a:ext cx="2808312" cy="2664296"/>
          </a:xfrm>
          <a:prstGeom prst="cloudCallout">
            <a:avLst>
              <a:gd name="adj1" fmla="val 91791"/>
              <a:gd name="adj2" fmla="val 27167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CF26C6-3764-4652-A0FD-2A22304DC5B6}"/>
              </a:ext>
            </a:extLst>
          </p:cNvPr>
          <p:cNvSpPr txBox="1"/>
          <p:nvPr/>
        </p:nvSpPr>
        <p:spPr>
          <a:xfrm>
            <a:off x="539552" y="2921137"/>
            <a:ext cx="20131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Give them back as much control as reasonably possible, this can significantly help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16917A-D92D-4EB2-8DFA-F2B48C1B6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62" y="5805264"/>
            <a:ext cx="682811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512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AC54351-2964-41E2-B871-5F186F2D66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476672"/>
            <a:ext cx="6984776" cy="51639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1EA6E5-A0EE-4414-8597-FC007ED18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877272"/>
            <a:ext cx="682811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581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71D0C9-1E47-4708-B46C-CC26C1456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24744"/>
            <a:ext cx="3888432" cy="44716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CC4638-7BAC-4BAA-BF34-88BE2A57C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990" y="1268760"/>
            <a:ext cx="4070666" cy="4104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554058-4F3A-4AF2-BC72-05E4799F7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5877272"/>
            <a:ext cx="682811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456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FC7CA3-17FC-47B7-8DCA-AE85F6A63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891" y="1447799"/>
            <a:ext cx="2331469" cy="1444752"/>
          </a:xfrm>
        </p:spPr>
        <p:txBody>
          <a:bodyPr anchor="b">
            <a:normAutofit/>
          </a:bodyPr>
          <a:lstStyle/>
          <a:p>
            <a:endParaRPr lang="en-GB" sz="2800">
              <a:solidFill>
                <a:srgbClr val="EBEBEB"/>
              </a:solidFill>
            </a:endParaRP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61082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703491" y="417491"/>
            <a:ext cx="6858001" cy="6023018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A9CEDED-9AE7-43F2-9EA3-7400F94D0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338" y="2747439"/>
            <a:ext cx="4871885" cy="1972721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73A588-D791-4F45-875E-6C984FCE0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282" y="-819"/>
            <a:ext cx="1481456" cy="16033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7E2508-4981-49AB-A371-4782B9A15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460" y="78436"/>
            <a:ext cx="1579001" cy="1524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D7E57B-E416-45FD-B8B9-DD7E84CE8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3152" y="125759"/>
            <a:ext cx="1761897" cy="14936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22CC54-AEE2-49B2-80FB-10F488E94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890" y="840502"/>
            <a:ext cx="2371550" cy="47160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CABCE2-8418-459E-9AA8-281D32D1EE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08" y="5947371"/>
            <a:ext cx="682811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43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B89E5C5-A037-45B3-9D37-3658914D4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CB93B0-521E-443D-9750-AFCFDDB3E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DA1DAC79-DDBA-4382-9D43-6E5F685BE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4408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0880F10-995F-4F01-A83B-7ECDB7BE7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D49266-1F08-40F2-B0E1-1D919DCB5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AACA73D-178F-4CFC-99E3-9F4FCBBD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B0A5210-2F29-4D85-A400-9C79B13FC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611BBE-2B4A-4DA2-B8A9-CD877B876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 w="22225">
            <a:solidFill>
              <a:srgbClr val="CE12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504B85-07C1-4C92-B3C3-A431F0D133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t="1388" b="6563"/>
          <a:stretch/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1091950-5655-45D2-858E-FE8CBE07C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26A21B-8C7A-4835-9953-680D1DEEBF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777" y="5933719"/>
            <a:ext cx="682811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633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309F268-A45B-4517-B03F-2774BAEFF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22CD05-4781-471C-AD6D-4B19D093CA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008" y="643467"/>
            <a:ext cx="6793982" cy="5571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8E2355-E4DC-40D9-9B71-943BEB85EE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352" y="5949280"/>
            <a:ext cx="682811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612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C0EBE7-8ECD-44C3-9713-DE7FF78B4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09" y="996039"/>
            <a:ext cx="4410692" cy="31530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sz="3600" dirty="0"/>
              <a:t>Self-regulation is the ability to </a:t>
            </a:r>
            <a:r>
              <a:rPr lang="en-US" sz="3600" b="1" dirty="0"/>
              <a:t>IDENTIFY</a:t>
            </a:r>
            <a:r>
              <a:rPr lang="en-US" sz="3600" dirty="0"/>
              <a:t> and </a:t>
            </a:r>
            <a:r>
              <a:rPr lang="en-US" sz="3600" b="1" dirty="0"/>
              <a:t>MANAGE</a:t>
            </a:r>
            <a:r>
              <a:rPr lang="en-US" sz="3600" dirty="0"/>
              <a:t> the way we feel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CD0E8A4-C617-41F7-B6A2-1420F02DA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5539748" y="1312887"/>
            <a:ext cx="3319922" cy="19255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2FE8D1-3C1C-4B33-B893-508777631033}"/>
              </a:ext>
            </a:extLst>
          </p:cNvPr>
          <p:cNvSpPr txBox="1"/>
          <p:nvPr/>
        </p:nvSpPr>
        <p:spPr>
          <a:xfrm>
            <a:off x="801291" y="4763842"/>
            <a:ext cx="7770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Interoceptive awareness is the foundation of self-regulation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A44C56-CEEE-4BE0-A40C-E7C68F0F34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480" y="5661625"/>
            <a:ext cx="682811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473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DD3AC3-547E-414E-A61E-6DAF52801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236" y="2132856"/>
            <a:ext cx="1683156" cy="15841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F75396-59C4-4D6B-9E82-E07AB24CA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900" y="2132856"/>
            <a:ext cx="1755164" cy="15841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869CC3-EB70-475D-BFC5-004A4E9C1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2132856"/>
            <a:ext cx="1512168" cy="1584176"/>
          </a:xfrm>
          <a:prstGeom prst="rect">
            <a:avLst/>
          </a:prstGeom>
        </p:spPr>
      </p:pic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9C4FA5F3-952C-45E1-A028-1F5E35BBBC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7190321"/>
              </p:ext>
            </p:extLst>
          </p:nvPr>
        </p:nvGraphicFramePr>
        <p:xfrm>
          <a:off x="395536" y="896910"/>
          <a:ext cx="8136904" cy="5195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651B73B0-6162-4FC9-937B-4495567056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154" y="5564815"/>
            <a:ext cx="682811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04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97" y="260649"/>
            <a:ext cx="8502359" cy="1178296"/>
          </a:xfrm>
        </p:spPr>
        <p:txBody>
          <a:bodyPr>
            <a:normAutofit/>
          </a:bodyPr>
          <a:lstStyle/>
          <a:p>
            <a:pPr algn="ctr"/>
            <a:r>
              <a:rPr lang="en-GB" sz="4400" b="1" dirty="0">
                <a:solidFill>
                  <a:schemeClr val="tx1"/>
                </a:solidFill>
              </a:rPr>
              <a:t>A deficit model of Autism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C0582BA-30D8-4E08-94FC-BF0DE53CB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95736" y="1438945"/>
            <a:ext cx="4180405" cy="38814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377857-C654-4643-B436-396C0D6D3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97" y="5764512"/>
            <a:ext cx="725495" cy="83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803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4322390-8B58-46BE-88EB-D9FD30C0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DA6083C-A4D4-4C9A-A29B-62E5636C7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alphaModFix amt="40000"/>
            <a:extLst/>
          </a:blip>
          <a:srcRect l="19004" r="2997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AE35EA-A2A0-4039-891E-EE42C94FF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6" y="1447800"/>
            <a:ext cx="6619243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5600">
                <a:solidFill>
                  <a:schemeClr val="tx1"/>
                </a:solidFill>
              </a:rPr>
              <a:t>Body signals are different for everyone</a:t>
            </a:r>
            <a:br>
              <a:rPr lang="en-US" sz="5600">
                <a:solidFill>
                  <a:schemeClr val="tx1"/>
                </a:solidFill>
              </a:rPr>
            </a:br>
            <a:endParaRPr lang="en-US" sz="5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600811-C45E-43E4-9960-47DFF4D763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405" y="5909386"/>
            <a:ext cx="682811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462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AD949-A049-44FD-9F2E-589BB969C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687EB5-EF9C-4719-BCCF-88FEB25FE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827" y="3993977"/>
            <a:ext cx="3438442" cy="23227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C5AF57-B27B-44E3-A23F-3AA880EE1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624" y="392929"/>
            <a:ext cx="2633700" cy="30360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FB371C-DF6B-4A6D-B4F6-7C58B8F9D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872" y="3608997"/>
            <a:ext cx="4096867" cy="2682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C1C430-038A-47CB-B461-2EB6AA0E4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1364" y="210032"/>
            <a:ext cx="3243353" cy="23227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615319-CDC5-4029-84AE-1A2E8B279A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627" y="182521"/>
            <a:ext cx="2798307" cy="3755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32D1AA-0BB0-4ECF-97E3-3BD914BC24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304" y="5976474"/>
            <a:ext cx="682811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593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8FD802D-DE1F-42B2-8FC8-0922309ABC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7766" y="3645024"/>
            <a:ext cx="2638425" cy="2571750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C7AD96C-A01F-4937-8B36-83142248DDAB}"/>
              </a:ext>
            </a:extLst>
          </p:cNvPr>
          <p:cNvSpPr/>
          <p:nvPr/>
        </p:nvSpPr>
        <p:spPr>
          <a:xfrm>
            <a:off x="5940152" y="31904"/>
            <a:ext cx="2952328" cy="2384187"/>
          </a:xfrm>
          <a:prstGeom prst="cloudCallout">
            <a:avLst>
              <a:gd name="adj1" fmla="val -71421"/>
              <a:gd name="adj2" fmla="val 10895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DECD8EFD-271C-4FD8-8DCA-25B149E905E1}"/>
              </a:ext>
            </a:extLst>
          </p:cNvPr>
          <p:cNvSpPr/>
          <p:nvPr/>
        </p:nvSpPr>
        <p:spPr>
          <a:xfrm>
            <a:off x="188037" y="107799"/>
            <a:ext cx="2736304" cy="2729106"/>
          </a:xfrm>
          <a:prstGeom prst="cloudCallout">
            <a:avLst>
              <a:gd name="adj1" fmla="val 57512"/>
              <a:gd name="adj2" fmla="val 89549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4F40BA-7A2C-4A1B-BD1E-757429BEF8F3}"/>
              </a:ext>
            </a:extLst>
          </p:cNvPr>
          <p:cNvSpPr txBox="1"/>
          <p:nvPr/>
        </p:nvSpPr>
        <p:spPr>
          <a:xfrm>
            <a:off x="611560" y="836712"/>
            <a:ext cx="180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How do I feel..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D8F0F7-4515-45B9-9CEF-1938D168F42F}"/>
              </a:ext>
            </a:extLst>
          </p:cNvPr>
          <p:cNvSpPr txBox="1"/>
          <p:nvPr/>
        </p:nvSpPr>
        <p:spPr>
          <a:xfrm>
            <a:off x="6552220" y="439167"/>
            <a:ext cx="17281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How do you feel…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FF39C9-5020-4FF1-8149-1ADE3208F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37" y="5909268"/>
            <a:ext cx="682811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862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52A20-D730-4D4D-A955-B09B097BF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800" dirty="0"/>
              <a:t>Building IA can enhance challenge existing Self-regulation Strategies</a:t>
            </a:r>
            <a:br>
              <a:rPr lang="en-GB" sz="4800" dirty="0"/>
            </a:br>
            <a:br>
              <a:rPr lang="en-GB" sz="4800" dirty="0"/>
            </a:br>
            <a:br>
              <a:rPr lang="en-GB" dirty="0"/>
            </a:br>
            <a:endParaRPr lang="en-GB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D67153E-3696-43DE-B738-A1975671C569}"/>
                  </a:ext>
                </a:extLst>
              </p14:cNvPr>
              <p14:cNvContentPartPr/>
              <p14:nvPr/>
            </p14:nvContentPartPr>
            <p14:xfrm>
              <a:off x="873120" y="1655840"/>
              <a:ext cx="2874600" cy="1026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D67153E-3696-43DE-B738-A1975671C56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7480" y="1619840"/>
                <a:ext cx="2946240" cy="17424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31D72DFF-2165-400E-8310-9B01A599B4CA}"/>
              </a:ext>
            </a:extLst>
          </p:cNvPr>
          <p:cNvSpPr txBox="1"/>
          <p:nvPr/>
        </p:nvSpPr>
        <p:spPr>
          <a:xfrm>
            <a:off x="611560" y="3645024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Does not modify behaviour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5FBE04-65FA-4A92-8E31-942CDE367A38}"/>
              </a:ext>
            </a:extLst>
          </p:cNvPr>
          <p:cNvSpPr txBox="1"/>
          <p:nvPr/>
        </p:nvSpPr>
        <p:spPr>
          <a:xfrm>
            <a:off x="6660232" y="5157192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Is not an external support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8BDCD5-E199-480E-82DF-45856410382E}"/>
              </a:ext>
            </a:extLst>
          </p:cNvPr>
          <p:cNvSpPr txBox="1"/>
          <p:nvPr/>
        </p:nvSpPr>
        <p:spPr>
          <a:xfrm>
            <a:off x="6516218" y="3182054"/>
            <a:ext cx="3070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Does not make the person ‘typical’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207AAA-25FD-40D0-9DD3-3C596BAD3803}"/>
              </a:ext>
            </a:extLst>
          </p:cNvPr>
          <p:cNvSpPr txBox="1"/>
          <p:nvPr/>
        </p:nvSpPr>
        <p:spPr>
          <a:xfrm>
            <a:off x="611560" y="4941168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Builds skills through coaching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55B86F-E55F-42CC-8319-A84C0D878067}"/>
              </a:ext>
            </a:extLst>
          </p:cNvPr>
          <p:cNvSpPr txBox="1"/>
          <p:nvPr/>
        </p:nvSpPr>
        <p:spPr>
          <a:xfrm>
            <a:off x="3180369" y="3908956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Makes the young person comfortable within the environment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08EC89-F59F-4F20-A07A-AAD6E3F4F6C8}"/>
              </a:ext>
            </a:extLst>
          </p:cNvPr>
          <p:cNvSpPr txBox="1"/>
          <p:nvPr/>
        </p:nvSpPr>
        <p:spPr>
          <a:xfrm>
            <a:off x="1884225" y="597918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Is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an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internal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support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BF3B7C-2E9A-475B-9302-66B2903FC1E4}"/>
              </a:ext>
            </a:extLst>
          </p:cNvPr>
          <p:cNvSpPr txBox="1"/>
          <p:nvPr/>
        </p:nvSpPr>
        <p:spPr>
          <a:xfrm>
            <a:off x="6481898" y="4191909"/>
            <a:ext cx="2410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Not focussing on being ‘typical’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E4E88F-A4E9-4DB0-BF56-96D50149944D}"/>
              </a:ext>
            </a:extLst>
          </p:cNvPr>
          <p:cNvSpPr txBox="1"/>
          <p:nvPr/>
        </p:nvSpPr>
        <p:spPr>
          <a:xfrm>
            <a:off x="3635896" y="515719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Life long regulators</a:t>
            </a:r>
          </a:p>
        </p:txBody>
      </p:sp>
    </p:spTree>
    <p:extLst>
      <p:ext uri="{BB962C8B-B14F-4D97-AF65-F5344CB8AC3E}">
        <p14:creationId xmlns:p14="http://schemas.microsoft.com/office/powerpoint/2010/main" val="106349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21" grpId="0"/>
      <p:bldP spid="2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52815-E727-46D4-AD13-5167CB644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RESOURCES &amp;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D9F09-8208-4B6C-9A15-ACD5FF4A7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GB" dirty="0"/>
          </a:p>
          <a:p>
            <a:r>
              <a:rPr lang="en-GB" dirty="0">
                <a:hlinkClick r:id="rId2"/>
              </a:rPr>
              <a:t>https://occupationaltherapychildren.com.au/what-is-interoception/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3"/>
              </a:rPr>
              <a:t>http://autismwest.org.au/cms/wp-content/uploads/2016/11/Emma-Goodall-Interoception.pdf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4"/>
              </a:rPr>
              <a:t>https://thegirlwiththecurlyhair.co.uk/</a:t>
            </a:r>
            <a:endParaRPr lang="en-GB" dirty="0"/>
          </a:p>
          <a:p>
            <a:endParaRPr lang="en-GB" dirty="0"/>
          </a:p>
          <a:p>
            <a:r>
              <a:rPr lang="en-GB" dirty="0">
                <a:hlinkClick r:id="rId5"/>
              </a:rPr>
              <a:t>https://www.amazon.co.uk/Catatonia-Autism-Psychological-Understanding-Management/dp/1785922491</a:t>
            </a: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629337-7103-4C40-872F-1DEC13D226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889" y="5852131"/>
            <a:ext cx="682811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248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60" y="476672"/>
            <a:ext cx="3545118" cy="36319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99714"/>
            <a:ext cx="3717776" cy="36351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1640" y="4437112"/>
            <a:ext cx="6022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/>
              <a:t>The Girl with the Curly Hair series</a:t>
            </a:r>
          </a:p>
          <a:p>
            <a:pPr algn="ctr"/>
            <a:r>
              <a:rPr lang="en-GB" sz="2400" i="1" dirty="0"/>
              <a:t>By </a:t>
            </a:r>
            <a:r>
              <a:rPr lang="en-GB" sz="2400" i="1" dirty="0" err="1"/>
              <a:t>Alis</a:t>
            </a:r>
            <a:r>
              <a:rPr lang="en-GB" sz="2400" i="1" dirty="0"/>
              <a:t> Rowe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1F4CE2-CACA-4FC2-92ED-B0D0DF9D5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5877272"/>
            <a:ext cx="682811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4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4509120"/>
            <a:ext cx="6211358" cy="1080120"/>
          </a:xfrm>
        </p:spPr>
        <p:txBody>
          <a:bodyPr>
            <a:normAutofit fontScale="90000"/>
          </a:bodyPr>
          <a:lstStyle/>
          <a:p>
            <a:r>
              <a:rPr lang="en-GB" sz="2400" i="1" dirty="0">
                <a:solidFill>
                  <a:schemeClr val="tx1"/>
                </a:solidFill>
              </a:rPr>
              <a:t>Guide to mental health  issues in girls and young women on the Autism Spectrum</a:t>
            </a:r>
            <a:br>
              <a:rPr lang="en-GB" sz="2400" i="1" dirty="0">
                <a:solidFill>
                  <a:schemeClr val="tx1"/>
                </a:solidFill>
              </a:rPr>
            </a:br>
            <a:r>
              <a:rPr lang="en-GB" sz="2400" i="1" dirty="0">
                <a:solidFill>
                  <a:schemeClr val="tx1"/>
                </a:solidFill>
              </a:rPr>
              <a:t>by Dr Judy Eaton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3" y="620688"/>
            <a:ext cx="6768752" cy="35592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B59E6E-BCFF-47B8-9C8E-A9EBA4CB4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81" y="5841037"/>
            <a:ext cx="682811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316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304EB7-D767-4A7D-B49F-685D5F24A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06" y="548680"/>
            <a:ext cx="3133725" cy="4752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EF0D6C-3BE9-46A6-89B7-0229C18AA53A}"/>
              </a:ext>
            </a:extLst>
          </p:cNvPr>
          <p:cNvSpPr txBox="1"/>
          <p:nvPr/>
        </p:nvSpPr>
        <p:spPr>
          <a:xfrm>
            <a:off x="4427984" y="206084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Dr </a:t>
            </a:r>
            <a:r>
              <a:rPr lang="en-GB" dirty="0" err="1"/>
              <a:t>Amitta</a:t>
            </a:r>
            <a:r>
              <a:rPr lang="en-GB" dirty="0"/>
              <a:t> Shah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B7DCB0-5488-4B05-99A2-71FBDB07D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00" y="5913045"/>
            <a:ext cx="682811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62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62D940-8E36-40B9-A5D4-FA1F6B64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8" y="629266"/>
            <a:ext cx="3124882" cy="1622321"/>
          </a:xfrm>
        </p:spPr>
        <p:txBody>
          <a:bodyPr>
            <a:normAutofit/>
          </a:bodyPr>
          <a:lstStyle/>
          <a:p>
            <a:r>
              <a:rPr lang="en-GB" sz="2900">
                <a:solidFill>
                  <a:srgbClr val="EBEBEB"/>
                </a:solidFill>
              </a:rPr>
              <a:t>Communication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5515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095864" y="809550"/>
            <a:ext cx="6858001" cy="52389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A345CD-4F0B-499A-A068-8B1BBD93D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494" y="1525088"/>
            <a:ext cx="4087416" cy="3807820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398FF-C23B-49FA-8E4F-7654C9B70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8" y="2438400"/>
            <a:ext cx="3124882" cy="3785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GB" sz="1700">
              <a:solidFill>
                <a:srgbClr val="EBEBEB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1700">
                <a:solidFill>
                  <a:srgbClr val="EBEBEB"/>
                </a:solidFill>
              </a:rPr>
              <a:t>Differences in understanding and expressing communication and language, with skills ranging from individuals who are highly articulate, to others who may be non-verbal.  Good language skills may mask a deep level of misunderstanding.</a:t>
            </a:r>
          </a:p>
          <a:p>
            <a:pPr>
              <a:lnSpc>
                <a:spcPct val="90000"/>
              </a:lnSpc>
            </a:pPr>
            <a:endParaRPr lang="en-GB" sz="1700">
              <a:solidFill>
                <a:srgbClr val="EBEBEB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6EB93-DCE1-4723-9DF9-16483E622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6" y="5949280"/>
            <a:ext cx="682811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31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CA0907-EF4A-4FB4-AC3F-663B5723D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8" y="629266"/>
            <a:ext cx="3124882" cy="1622321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EBEBEB"/>
                </a:solidFill>
              </a:rPr>
              <a:t>Interaction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5515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095864" y="809550"/>
            <a:ext cx="6858001" cy="52389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A5EE53-C987-4C75-B16B-CAD8AA90E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494" y="1472400"/>
            <a:ext cx="4087416" cy="3913197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FAC4C-E2E9-48C7-BF00-770B6ECEC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8" y="2438400"/>
            <a:ext cx="3124882" cy="3785419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EBEBEB"/>
                </a:solidFill>
              </a:rPr>
              <a:t>Differences in understanding social behaviour and the feelings of others, which informs the development of friendships and relationships</a:t>
            </a:r>
          </a:p>
          <a:p>
            <a:endParaRPr lang="en-GB">
              <a:solidFill>
                <a:srgbClr val="EBEBEB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AEB351-BA6A-44F6-A029-02166BDD6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5" y="5877272"/>
            <a:ext cx="682543" cy="78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07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B4892E-3080-473C-8FCA-C02045D2C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8" y="629266"/>
            <a:ext cx="3124882" cy="1622321"/>
          </a:xfrm>
        </p:spPr>
        <p:txBody>
          <a:bodyPr>
            <a:normAutofit/>
          </a:bodyPr>
          <a:lstStyle/>
          <a:p>
            <a:r>
              <a:rPr lang="en-GB" sz="3900">
                <a:solidFill>
                  <a:srgbClr val="EBEBEB"/>
                </a:solidFill>
              </a:rPr>
              <a:t>Information Processing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5515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095864" y="809550"/>
            <a:ext cx="6858001" cy="52389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35DA0-0730-4242-AFE3-4823BDA54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494" y="1518867"/>
            <a:ext cx="4087416" cy="3820263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0CEE2-0665-4682-942A-6658DCFBC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8" y="2438400"/>
            <a:ext cx="3124882" cy="3785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>
                <a:solidFill>
                  <a:srgbClr val="EBEBEB"/>
                </a:solidFill>
              </a:rPr>
              <a:t>Differences in perception, planning, understanding concepts, generalising, predicting, managing transitions, passions for interest and ability to absorb auditory or spoken information.</a:t>
            </a:r>
          </a:p>
          <a:p>
            <a:pPr>
              <a:lnSpc>
                <a:spcPct val="90000"/>
              </a:lnSpc>
            </a:pPr>
            <a:endParaRPr lang="en-GB">
              <a:solidFill>
                <a:srgbClr val="EBEBEB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1F0178-AB60-4F5D-BADF-763B0FFC0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90" y="5830593"/>
            <a:ext cx="682811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74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051195"/>
            <a:ext cx="1326257" cy="2080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0365" y="716630"/>
            <a:ext cx="29018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70C0"/>
                </a:solidFill>
                <a:latin typeface="Elephant" panose="02020904090505020303" pitchFamily="18" charset="0"/>
              </a:rPr>
              <a:t>Executive Function</a:t>
            </a:r>
          </a:p>
        </p:txBody>
      </p:sp>
      <p:sp>
        <p:nvSpPr>
          <p:cNvPr id="12" name="Cloud Callout 11"/>
          <p:cNvSpPr/>
          <p:nvPr/>
        </p:nvSpPr>
        <p:spPr>
          <a:xfrm>
            <a:off x="179095" y="3063142"/>
            <a:ext cx="2483786" cy="1408050"/>
          </a:xfrm>
          <a:prstGeom prst="cloudCallout">
            <a:avLst>
              <a:gd name="adj1" fmla="val 77723"/>
              <a:gd name="adj2" fmla="val -56719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Organisation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2985035" y="4790873"/>
            <a:ext cx="2520280" cy="1408050"/>
          </a:xfrm>
          <a:prstGeom prst="cloudCallout">
            <a:avLst>
              <a:gd name="adj1" fmla="val -255"/>
              <a:gd name="adj2" fmla="val -12844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Prioritising</a:t>
            </a:r>
          </a:p>
        </p:txBody>
      </p:sp>
      <p:sp>
        <p:nvSpPr>
          <p:cNvPr id="17" name="Cloud Callout 16"/>
          <p:cNvSpPr/>
          <p:nvPr/>
        </p:nvSpPr>
        <p:spPr>
          <a:xfrm>
            <a:off x="-11048" y="1632841"/>
            <a:ext cx="2073436" cy="1408050"/>
          </a:xfrm>
          <a:prstGeom prst="cloudCallout">
            <a:avLst>
              <a:gd name="adj1" fmla="val 76099"/>
              <a:gd name="adj2" fmla="val -3409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Memory and recall</a:t>
            </a:r>
          </a:p>
        </p:txBody>
      </p:sp>
      <p:sp>
        <p:nvSpPr>
          <p:cNvPr id="18" name="Cloud Callout 17"/>
          <p:cNvSpPr/>
          <p:nvPr/>
        </p:nvSpPr>
        <p:spPr>
          <a:xfrm>
            <a:off x="5927844" y="4862217"/>
            <a:ext cx="2520280" cy="1408050"/>
          </a:xfrm>
          <a:prstGeom prst="cloudCallout">
            <a:avLst>
              <a:gd name="adj1" fmla="val -75526"/>
              <a:gd name="adj2" fmla="val -91614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Self-monitoring</a:t>
            </a:r>
          </a:p>
        </p:txBody>
      </p:sp>
      <p:sp>
        <p:nvSpPr>
          <p:cNvPr id="19" name="Cloud Callout 18"/>
          <p:cNvSpPr/>
          <p:nvPr/>
        </p:nvSpPr>
        <p:spPr>
          <a:xfrm>
            <a:off x="10199" y="220700"/>
            <a:ext cx="2236867" cy="1318050"/>
          </a:xfrm>
          <a:prstGeom prst="cloudCallout">
            <a:avLst>
              <a:gd name="adj1" fmla="val 75557"/>
              <a:gd name="adj2" fmla="val 3923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Attention</a:t>
            </a:r>
          </a:p>
        </p:txBody>
      </p:sp>
      <p:sp>
        <p:nvSpPr>
          <p:cNvPr id="20" name="Cloud Callout 19"/>
          <p:cNvSpPr/>
          <p:nvPr/>
        </p:nvSpPr>
        <p:spPr>
          <a:xfrm>
            <a:off x="6312666" y="3370057"/>
            <a:ext cx="2520280" cy="1408050"/>
          </a:xfrm>
          <a:prstGeom prst="cloudCallout">
            <a:avLst>
              <a:gd name="adj1" fmla="val -87440"/>
              <a:gd name="adj2" fmla="val -3636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Knowing how to start a new task</a:t>
            </a:r>
          </a:p>
        </p:txBody>
      </p:sp>
      <p:sp>
        <p:nvSpPr>
          <p:cNvPr id="21" name="Cloud Callout 20"/>
          <p:cNvSpPr/>
          <p:nvPr/>
        </p:nvSpPr>
        <p:spPr>
          <a:xfrm>
            <a:off x="355916" y="4390003"/>
            <a:ext cx="2609891" cy="1728595"/>
          </a:xfrm>
          <a:prstGeom prst="cloudCallout">
            <a:avLst>
              <a:gd name="adj1" fmla="val 70142"/>
              <a:gd name="adj2" fmla="val -10518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Planning and predicting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(anxiety about change)</a:t>
            </a:r>
          </a:p>
        </p:txBody>
      </p:sp>
      <p:sp>
        <p:nvSpPr>
          <p:cNvPr id="27" name="Cloud Callout 26"/>
          <p:cNvSpPr/>
          <p:nvPr/>
        </p:nvSpPr>
        <p:spPr>
          <a:xfrm>
            <a:off x="5572730" y="587373"/>
            <a:ext cx="2520280" cy="1408050"/>
          </a:xfrm>
          <a:prstGeom prst="cloudCallout">
            <a:avLst>
              <a:gd name="adj1" fmla="val -71736"/>
              <a:gd name="adj2" fmla="val 51839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Motivation and self-esteem</a:t>
            </a:r>
          </a:p>
        </p:txBody>
      </p:sp>
      <p:sp>
        <p:nvSpPr>
          <p:cNvPr id="29" name="Cloud Callout 28"/>
          <p:cNvSpPr/>
          <p:nvPr/>
        </p:nvSpPr>
        <p:spPr>
          <a:xfrm>
            <a:off x="6274210" y="1962007"/>
            <a:ext cx="2597192" cy="1408050"/>
          </a:xfrm>
          <a:prstGeom prst="cloudCallout">
            <a:avLst>
              <a:gd name="adj1" fmla="val -82482"/>
              <a:gd name="adj2" fmla="val 5313"/>
            </a:avLst>
          </a:prstGeom>
          <a:solidFill>
            <a:srgbClr val="B381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Understanding others’ viewpoints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58962" y="220700"/>
            <a:ext cx="5113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2"/>
                </a:solidFill>
              </a:rPr>
              <a:t>Information Processing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BC4284-E2FD-41B1-9C39-FFA709904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10" y="5995584"/>
            <a:ext cx="682811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42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73DDD-7F9A-4DA8-B46C-04A0C5144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28" y="4854346"/>
            <a:ext cx="6159660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dirty="0">
                <a:solidFill>
                  <a:srgbClr val="EBEBEB"/>
                </a:solidFill>
              </a:rPr>
              <a:t>Focused Interests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4FC57B-4F7C-4BB8-AFED-B4207B191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3231" r="20078" b="2"/>
          <a:stretch/>
        </p:blipFill>
        <p:spPr>
          <a:xfrm>
            <a:off x="20" y="-5"/>
            <a:ext cx="4571980" cy="5020241"/>
          </a:xfrm>
          <a:custGeom>
            <a:avLst/>
            <a:gdLst/>
            <a:ahLst/>
            <a:cxnLst/>
            <a:rect l="l" t="t" r="r" b="b"/>
            <a:pathLst>
              <a:path w="6095999" h="5020241">
                <a:moveTo>
                  <a:pt x="0" y="0"/>
                </a:moveTo>
                <a:lnTo>
                  <a:pt x="6095999" y="0"/>
                </a:lnTo>
                <a:lnTo>
                  <a:pt x="6095999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8F884D-3DD9-4DA8-A47D-361EED3E63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78" r="6290" b="-3"/>
          <a:stretch/>
        </p:blipFill>
        <p:spPr>
          <a:xfrm>
            <a:off x="4572000" y="9403"/>
            <a:ext cx="4571772" cy="4583103"/>
          </a:xfrm>
          <a:custGeom>
            <a:avLst/>
            <a:gdLst/>
            <a:ahLst/>
            <a:cxnLst/>
            <a:rect l="l" t="t" r="r" b="b"/>
            <a:pathLst>
              <a:path w="6095696" h="4583103">
                <a:moveTo>
                  <a:pt x="0" y="0"/>
                </a:moveTo>
                <a:lnTo>
                  <a:pt x="6095696" y="0"/>
                </a:lnTo>
                <a:lnTo>
                  <a:pt x="6095696" y="4057991"/>
                </a:lnTo>
                <a:lnTo>
                  <a:pt x="5818946" y="4110187"/>
                </a:lnTo>
                <a:lnTo>
                  <a:pt x="5543413" y="4159931"/>
                </a:lnTo>
                <a:lnTo>
                  <a:pt x="5266662" y="4208624"/>
                </a:lnTo>
                <a:lnTo>
                  <a:pt x="4988691" y="4250310"/>
                </a:lnTo>
                <a:lnTo>
                  <a:pt x="4711940" y="4292347"/>
                </a:lnTo>
                <a:lnTo>
                  <a:pt x="4433969" y="4331582"/>
                </a:lnTo>
                <a:lnTo>
                  <a:pt x="4159656" y="4365211"/>
                </a:lnTo>
                <a:lnTo>
                  <a:pt x="3881685" y="4397089"/>
                </a:lnTo>
                <a:lnTo>
                  <a:pt x="3604934" y="4426165"/>
                </a:lnTo>
                <a:lnTo>
                  <a:pt x="3333059" y="4451387"/>
                </a:lnTo>
                <a:lnTo>
                  <a:pt x="3057527" y="4476609"/>
                </a:lnTo>
                <a:lnTo>
                  <a:pt x="2785652" y="4497628"/>
                </a:lnTo>
                <a:lnTo>
                  <a:pt x="2513777" y="4514092"/>
                </a:lnTo>
                <a:lnTo>
                  <a:pt x="2243122" y="4531258"/>
                </a:lnTo>
                <a:lnTo>
                  <a:pt x="1974904" y="4545620"/>
                </a:lnTo>
                <a:lnTo>
                  <a:pt x="1709125" y="4555779"/>
                </a:lnTo>
                <a:lnTo>
                  <a:pt x="1443346" y="4564537"/>
                </a:lnTo>
                <a:lnTo>
                  <a:pt x="1180006" y="4572944"/>
                </a:lnTo>
                <a:lnTo>
                  <a:pt x="920323" y="4576798"/>
                </a:lnTo>
                <a:lnTo>
                  <a:pt x="660640" y="4581001"/>
                </a:lnTo>
                <a:lnTo>
                  <a:pt x="404614" y="4583103"/>
                </a:lnTo>
                <a:lnTo>
                  <a:pt x="151027" y="4581001"/>
                </a:lnTo>
                <a:lnTo>
                  <a:pt x="0" y="4581001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38AF14-536D-4F23-AC91-7ACD1CF372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281" y="5974765"/>
            <a:ext cx="682811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623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819</Words>
  <Application>Microsoft Office PowerPoint</Application>
  <PresentationFormat>On-screen Show (4:3)</PresentationFormat>
  <Paragraphs>174</Paragraphs>
  <Slides>47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Arial Narrow</vt:lpstr>
      <vt:lpstr>Calibri</vt:lpstr>
      <vt:lpstr>Century Gothic</vt:lpstr>
      <vt:lpstr>Elephant</vt:lpstr>
      <vt:lpstr>Wingdings</vt:lpstr>
      <vt:lpstr>Wingdings 3</vt:lpstr>
      <vt:lpstr>Ion</vt:lpstr>
      <vt:lpstr>Autism and Anxiety</vt:lpstr>
      <vt:lpstr>Introductions</vt:lpstr>
      <vt:lpstr>Aims of the session   </vt:lpstr>
      <vt:lpstr>A deficit model of Autism</vt:lpstr>
      <vt:lpstr>Communication</vt:lpstr>
      <vt:lpstr>Interaction</vt:lpstr>
      <vt:lpstr>Information Processing</vt:lpstr>
      <vt:lpstr>PowerPoint Presentation</vt:lpstr>
      <vt:lpstr>Focused Interests</vt:lpstr>
      <vt:lpstr>Sensory</vt:lpstr>
      <vt:lpstr>PowerPoint Presentation</vt:lpstr>
      <vt:lpstr>Anxiety is the consequence of unmet need</vt:lpstr>
      <vt:lpstr>PowerPoint Presentation</vt:lpstr>
      <vt:lpstr>Why is the autism so important in understanding the anxiety? </vt:lpstr>
      <vt:lpstr>PowerPoint Presentation</vt:lpstr>
      <vt:lpstr>ANXIETY IS LIKE A BUCKET OF WATER  If WE KEEP ADDING STRESSORS TO THE BUCKET OVER TIME IT FILLS UP  UNTIL, ONE DAY, IT OVERFLOWS </vt:lpstr>
      <vt:lpstr>OR EXPLODES…..  This could be in a week, month, or after school everyday</vt:lpstr>
      <vt:lpstr>Fight, Flight or Freeze</vt:lpstr>
      <vt:lpstr>PowerPoint Presentation</vt:lpstr>
      <vt:lpstr>Autistic Meltdown… </vt:lpstr>
      <vt:lpstr>PowerPoint Presentation</vt:lpstr>
      <vt:lpstr>PowerPoint Presentation</vt:lpstr>
      <vt:lpstr>PowerPoint Presentation</vt:lpstr>
      <vt:lpstr>PowerPoint Presentation</vt:lpstr>
      <vt:lpstr>Catatonia, Autistic breakdown,  &amp; Shutdown</vt:lpstr>
      <vt:lpstr>PowerPoint Presentation</vt:lpstr>
      <vt:lpstr>PowerPoint Presentation</vt:lpstr>
      <vt:lpstr>PowerPoint Presentation</vt:lpstr>
      <vt:lpstr>Iceberg</vt:lpstr>
      <vt:lpstr>The Invisible Barrier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Self-regulation is the ability to IDENTIFY and MANAGE the way we feel</vt:lpstr>
      <vt:lpstr>PowerPoint Presentation</vt:lpstr>
      <vt:lpstr>Body signals are different for everyone </vt:lpstr>
      <vt:lpstr>PowerPoint Presentation</vt:lpstr>
      <vt:lpstr>PowerPoint Presentation</vt:lpstr>
      <vt:lpstr>Building IA can enhance challenge existing Self-regulation Strategies   </vt:lpstr>
      <vt:lpstr>RESOURCES &amp; LINKS</vt:lpstr>
      <vt:lpstr>PowerPoint Presentation</vt:lpstr>
      <vt:lpstr>Guide to mental health  issues in girls and young women on the Autism Spectrum by Dr Judy Eaton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Autism and Anxiety</dc:title>
  <dc:creator>Wendy Kozakis</dc:creator>
  <cp:lastModifiedBy>Wendy Kozakis</cp:lastModifiedBy>
  <cp:revision>4</cp:revision>
  <dcterms:created xsi:type="dcterms:W3CDTF">2020-07-13T16:12:59Z</dcterms:created>
  <dcterms:modified xsi:type="dcterms:W3CDTF">2020-07-14T10:25:01Z</dcterms:modified>
</cp:coreProperties>
</file>